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3.xml" ContentType="application/vnd.openxmlformats-officedocument.drawingml.diagramData+xml"/>
  <Override PartName="/ppt/diagrams/data6.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256" r:id="rId5"/>
    <p:sldId id="260" r:id="rId6"/>
    <p:sldId id="261" r:id="rId7"/>
    <p:sldId id="269" r:id="rId8"/>
    <p:sldId id="270" r:id="rId9"/>
    <p:sldId id="313" r:id="rId10"/>
    <p:sldId id="279" r:id="rId11"/>
    <p:sldId id="273" r:id="rId12"/>
    <p:sldId id="275" r:id="rId13"/>
    <p:sldId id="276" r:id="rId14"/>
    <p:sldId id="333" r:id="rId15"/>
    <p:sldId id="287" r:id="rId16"/>
    <p:sldId id="291" r:id="rId17"/>
    <p:sldId id="290" r:id="rId18"/>
    <p:sldId id="334" r:id="rId19"/>
    <p:sldId id="335" r:id="rId20"/>
    <p:sldId id="304" r:id="rId21"/>
    <p:sldId id="305" r:id="rId22"/>
    <p:sldId id="308" r:id="rId23"/>
    <p:sldId id="317" r:id="rId24"/>
    <p:sldId id="332" r:id="rId25"/>
    <p:sldId id="330" r:id="rId26"/>
    <p:sldId id="310" r:id="rId27"/>
    <p:sldId id="312" r:id="rId28"/>
    <p:sldId id="268" r:id="rId29"/>
    <p:sldId id="33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ren Lella" initials="NL" lastIdx="1" clrIdx="0">
    <p:extLst>
      <p:ext uri="{19B8F6BF-5375-455C-9EA6-DF929625EA0E}">
        <p15:presenceInfo xmlns:p15="http://schemas.microsoft.com/office/powerpoint/2012/main" userId="6060fbaa4e77515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872"/>
    <a:srgbClr val="D2FEE8"/>
    <a:srgbClr val="002136"/>
    <a:srgbClr val="103350"/>
    <a:srgbClr val="0C4360"/>
    <a:srgbClr val="63B7C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inimized">
    <p:restoredLeft sz="14983" autoAdjust="0"/>
    <p:restoredTop sz="27075" autoAdjust="0"/>
  </p:normalViewPr>
  <p:slideViewPr>
    <p:cSldViewPr snapToGrid="0">
      <p:cViewPr varScale="1">
        <p:scale>
          <a:sx n="18" d="100"/>
          <a:sy n="18" d="100"/>
        </p:scale>
        <p:origin x="2536" y="2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diagrams/_rels/data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image" Target="../media/image60.png"/></Relationships>
</file>

<file path=ppt/diagrams/_rels/data6.xml.rels><?xml version="1.0" encoding="UTF-8" standalone="yes"?>
<Relationships xmlns="http://schemas.openxmlformats.org/package/2006/relationships"><Relationship Id="rId1" Type="http://schemas.openxmlformats.org/officeDocument/2006/relationships/image" Target="../media/image9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281822-37FD-430F-B17E-D35E013E480F}"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IN"/>
        </a:p>
      </dgm:t>
    </dgm:pt>
    <dgm:pt modelId="{F4BCEFC0-6967-425D-8FD5-0335388EF949}">
      <dgm:prSet phldrT="[Text]"/>
      <dgm:spPr/>
      <dgm:t>
        <a:bodyPr/>
        <a:lstStyle/>
        <a:p>
          <a:r>
            <a:rPr lang="en-US" dirty="0">
              <a:latin typeface="Times New Roman" panose="02020603050405020304" pitchFamily="18" charset="0"/>
              <a:cs typeface="Times New Roman" panose="02020603050405020304" pitchFamily="18" charset="0"/>
            </a:rPr>
            <a:t>Agent : closing price data is fed</a:t>
          </a:r>
          <a:endParaRPr lang="en-IN" dirty="0">
            <a:latin typeface="Times New Roman" panose="02020603050405020304" pitchFamily="18" charset="0"/>
            <a:cs typeface="Times New Roman" panose="02020603050405020304" pitchFamily="18" charset="0"/>
          </a:endParaRPr>
        </a:p>
      </dgm:t>
    </dgm:pt>
    <dgm:pt modelId="{33404D68-8204-4B97-B6E1-7D9B6986781B}" type="parTrans" cxnId="{97D40FC9-4FC2-4F31-9F5D-5CFD844CC9B8}">
      <dgm:prSet/>
      <dgm:spPr/>
      <dgm:t>
        <a:bodyPr/>
        <a:lstStyle/>
        <a:p>
          <a:endParaRPr lang="en-IN">
            <a:latin typeface="Times New Roman" panose="02020603050405020304" pitchFamily="18" charset="0"/>
            <a:cs typeface="Times New Roman" panose="02020603050405020304" pitchFamily="18" charset="0"/>
          </a:endParaRPr>
        </a:p>
      </dgm:t>
    </dgm:pt>
    <dgm:pt modelId="{E42CFF17-C14E-4BE5-806D-DAD609DB1F84}" type="sibTrans" cxnId="{97D40FC9-4FC2-4F31-9F5D-5CFD844CC9B8}">
      <dgm:prSet/>
      <dgm:spPr/>
      <dgm:t>
        <a:bodyPr/>
        <a:lstStyle/>
        <a:p>
          <a:endParaRPr lang="en-IN">
            <a:latin typeface="Times New Roman" panose="02020603050405020304" pitchFamily="18" charset="0"/>
            <a:cs typeface="Times New Roman" panose="02020603050405020304" pitchFamily="18" charset="0"/>
          </a:endParaRPr>
        </a:p>
      </dgm:t>
    </dgm:pt>
    <dgm:pt modelId="{17F93F9E-5C94-47FB-9B69-A40C744418B8}">
      <dgm:prSet phldrT="[Text]"/>
      <dgm:spPr/>
      <dgm:t>
        <a:bodyPr/>
        <a:lstStyle/>
        <a:p>
          <a:r>
            <a:rPr lang="en-US" dirty="0">
              <a:latin typeface="Times New Roman" panose="02020603050405020304" pitchFamily="18" charset="0"/>
              <a:cs typeface="Times New Roman" panose="02020603050405020304" pitchFamily="18" charset="0"/>
            </a:rPr>
            <a:t>Mini- batch samples with state information (state, action, reward, next state) fed to DQN</a:t>
          </a:r>
          <a:endParaRPr lang="en-IN" dirty="0">
            <a:latin typeface="Times New Roman" panose="02020603050405020304" pitchFamily="18" charset="0"/>
            <a:cs typeface="Times New Roman" panose="02020603050405020304" pitchFamily="18" charset="0"/>
          </a:endParaRPr>
        </a:p>
      </dgm:t>
    </dgm:pt>
    <dgm:pt modelId="{C9F9A013-6249-4CA1-B18C-6388AB6DC35A}" type="parTrans" cxnId="{BC1E949C-7CBC-4C95-828B-F149ADA72E6B}">
      <dgm:prSet/>
      <dgm:spPr/>
      <dgm:t>
        <a:bodyPr/>
        <a:lstStyle/>
        <a:p>
          <a:endParaRPr lang="en-IN">
            <a:latin typeface="Times New Roman" panose="02020603050405020304" pitchFamily="18" charset="0"/>
            <a:cs typeface="Times New Roman" panose="02020603050405020304" pitchFamily="18" charset="0"/>
          </a:endParaRPr>
        </a:p>
      </dgm:t>
    </dgm:pt>
    <dgm:pt modelId="{C5AD552F-BC36-4514-A866-F982253E307E}" type="sibTrans" cxnId="{BC1E949C-7CBC-4C95-828B-F149ADA72E6B}">
      <dgm:prSet/>
      <dgm:spPr/>
      <dgm:t>
        <a:bodyPr/>
        <a:lstStyle/>
        <a:p>
          <a:endParaRPr lang="en-IN">
            <a:latin typeface="Times New Roman" panose="02020603050405020304" pitchFamily="18" charset="0"/>
            <a:cs typeface="Times New Roman" panose="02020603050405020304" pitchFamily="18" charset="0"/>
          </a:endParaRPr>
        </a:p>
      </dgm:t>
    </dgm:pt>
    <dgm:pt modelId="{24545917-378C-4AD4-A109-62385B69A867}">
      <dgm:prSet phldrT="[Text]"/>
      <dgm:spPr/>
      <dgm:t>
        <a:bodyPr/>
        <a:lstStyle/>
        <a:p>
          <a:r>
            <a:rPr lang="en-US" dirty="0">
              <a:latin typeface="Times New Roman" panose="02020603050405020304" pitchFamily="18" charset="0"/>
              <a:cs typeface="Times New Roman" panose="02020603050405020304" pitchFamily="18" charset="0"/>
            </a:rPr>
            <a:t>Best action gets outputted</a:t>
          </a:r>
          <a:endParaRPr lang="en-IN" dirty="0">
            <a:latin typeface="Times New Roman" panose="02020603050405020304" pitchFamily="18" charset="0"/>
            <a:cs typeface="Times New Roman" panose="02020603050405020304" pitchFamily="18" charset="0"/>
          </a:endParaRPr>
        </a:p>
      </dgm:t>
    </dgm:pt>
    <dgm:pt modelId="{9EF6E40E-7824-4D84-B642-956AE389EB9B}" type="parTrans" cxnId="{11CD3E08-7081-4C26-B68C-F5B96AF34C19}">
      <dgm:prSet/>
      <dgm:spPr/>
      <dgm:t>
        <a:bodyPr/>
        <a:lstStyle/>
        <a:p>
          <a:endParaRPr lang="en-IN">
            <a:latin typeface="Times New Roman" panose="02020603050405020304" pitchFamily="18" charset="0"/>
            <a:cs typeface="Times New Roman" panose="02020603050405020304" pitchFamily="18" charset="0"/>
          </a:endParaRPr>
        </a:p>
      </dgm:t>
    </dgm:pt>
    <dgm:pt modelId="{9944C09B-ADD1-4305-A426-53061E9DDBB2}" type="sibTrans" cxnId="{11CD3E08-7081-4C26-B68C-F5B96AF34C19}">
      <dgm:prSet/>
      <dgm:spPr/>
      <dgm:t>
        <a:bodyPr/>
        <a:lstStyle/>
        <a:p>
          <a:endParaRPr lang="en-IN">
            <a:latin typeface="Times New Roman" panose="02020603050405020304" pitchFamily="18" charset="0"/>
            <a:cs typeface="Times New Roman" panose="02020603050405020304" pitchFamily="18" charset="0"/>
          </a:endParaRPr>
        </a:p>
      </dgm:t>
    </dgm:pt>
    <dgm:pt modelId="{A55F2B35-98B0-4B1E-8048-46A2FDAFD560}">
      <dgm:prSet/>
      <dgm:spPr/>
      <dgm:t>
        <a:bodyPr/>
        <a:lstStyle/>
        <a:p>
          <a:r>
            <a:rPr lang="en-US" dirty="0">
              <a:latin typeface="Times New Roman" panose="02020603050405020304" pitchFamily="18" charset="0"/>
              <a:cs typeface="Times New Roman" panose="02020603050405020304" pitchFamily="18" charset="0"/>
            </a:rPr>
            <a:t>Buy / sell / hold decision is taken by Agent to maximize rewards for next state</a:t>
          </a:r>
          <a:endParaRPr lang="en-IN" dirty="0">
            <a:latin typeface="Times New Roman" panose="02020603050405020304" pitchFamily="18" charset="0"/>
            <a:cs typeface="Times New Roman" panose="02020603050405020304" pitchFamily="18" charset="0"/>
          </a:endParaRPr>
        </a:p>
      </dgm:t>
    </dgm:pt>
    <dgm:pt modelId="{A6011789-69A4-495D-87A2-3023E3DC8622}" type="parTrans" cxnId="{203EC4B4-6DF3-4C58-A4D5-38E840278A4C}">
      <dgm:prSet/>
      <dgm:spPr/>
      <dgm:t>
        <a:bodyPr/>
        <a:lstStyle/>
        <a:p>
          <a:endParaRPr lang="en-IN">
            <a:latin typeface="Times New Roman" panose="02020603050405020304" pitchFamily="18" charset="0"/>
            <a:cs typeface="Times New Roman" panose="02020603050405020304" pitchFamily="18" charset="0"/>
          </a:endParaRPr>
        </a:p>
      </dgm:t>
    </dgm:pt>
    <dgm:pt modelId="{C31DC7B6-395D-4131-B226-F889FA9EF6FD}" type="sibTrans" cxnId="{203EC4B4-6DF3-4C58-A4D5-38E840278A4C}">
      <dgm:prSet/>
      <dgm:spPr/>
      <dgm:t>
        <a:bodyPr/>
        <a:lstStyle/>
        <a:p>
          <a:endParaRPr lang="en-IN">
            <a:latin typeface="Times New Roman" panose="02020603050405020304" pitchFamily="18" charset="0"/>
            <a:cs typeface="Times New Roman" panose="02020603050405020304" pitchFamily="18" charset="0"/>
          </a:endParaRPr>
        </a:p>
      </dgm:t>
    </dgm:pt>
    <dgm:pt modelId="{F68069F0-AFFB-4F91-A453-F9E61E7D81F9}" type="pres">
      <dgm:prSet presAssocID="{DD281822-37FD-430F-B17E-D35E013E480F}" presName="linear" presStyleCnt="0">
        <dgm:presLayoutVars>
          <dgm:dir/>
          <dgm:animLvl val="lvl"/>
          <dgm:resizeHandles val="exact"/>
        </dgm:presLayoutVars>
      </dgm:prSet>
      <dgm:spPr/>
    </dgm:pt>
    <dgm:pt modelId="{42D313AF-9DFC-4761-ABCB-3ABD902E91D7}" type="pres">
      <dgm:prSet presAssocID="{F4BCEFC0-6967-425D-8FD5-0335388EF949}" presName="parentLin" presStyleCnt="0"/>
      <dgm:spPr/>
    </dgm:pt>
    <dgm:pt modelId="{943A3C18-E1DA-4DCF-BDC7-34AE717604EA}" type="pres">
      <dgm:prSet presAssocID="{F4BCEFC0-6967-425D-8FD5-0335388EF949}" presName="parentLeftMargin" presStyleLbl="node1" presStyleIdx="0" presStyleCnt="4"/>
      <dgm:spPr/>
    </dgm:pt>
    <dgm:pt modelId="{91D9AA54-EA50-42BB-A14B-B84D1353AA8C}" type="pres">
      <dgm:prSet presAssocID="{F4BCEFC0-6967-425D-8FD5-0335388EF949}" presName="parentText" presStyleLbl="node1" presStyleIdx="0" presStyleCnt="4">
        <dgm:presLayoutVars>
          <dgm:chMax val="0"/>
          <dgm:bulletEnabled val="1"/>
        </dgm:presLayoutVars>
      </dgm:prSet>
      <dgm:spPr/>
    </dgm:pt>
    <dgm:pt modelId="{C64DE1CF-5C67-4156-81C0-4685340F7CC3}" type="pres">
      <dgm:prSet presAssocID="{F4BCEFC0-6967-425D-8FD5-0335388EF949}" presName="negativeSpace" presStyleCnt="0"/>
      <dgm:spPr/>
    </dgm:pt>
    <dgm:pt modelId="{CCC8E8C4-2064-498A-9893-2B3A66EE4BAD}" type="pres">
      <dgm:prSet presAssocID="{F4BCEFC0-6967-425D-8FD5-0335388EF949}" presName="childText" presStyleLbl="conFgAcc1" presStyleIdx="0" presStyleCnt="4">
        <dgm:presLayoutVars>
          <dgm:bulletEnabled val="1"/>
        </dgm:presLayoutVars>
      </dgm:prSet>
      <dgm:spPr/>
    </dgm:pt>
    <dgm:pt modelId="{B37F2673-2BBA-4420-AB16-BD30BE75A8B8}" type="pres">
      <dgm:prSet presAssocID="{E42CFF17-C14E-4BE5-806D-DAD609DB1F84}" presName="spaceBetweenRectangles" presStyleCnt="0"/>
      <dgm:spPr/>
    </dgm:pt>
    <dgm:pt modelId="{C22A25A3-92F9-44FC-8DA8-A74A991D6614}" type="pres">
      <dgm:prSet presAssocID="{17F93F9E-5C94-47FB-9B69-A40C744418B8}" presName="parentLin" presStyleCnt="0"/>
      <dgm:spPr/>
    </dgm:pt>
    <dgm:pt modelId="{2C9616C7-7680-4B31-95CF-FE9CB7120C1E}" type="pres">
      <dgm:prSet presAssocID="{17F93F9E-5C94-47FB-9B69-A40C744418B8}" presName="parentLeftMargin" presStyleLbl="node1" presStyleIdx="0" presStyleCnt="4"/>
      <dgm:spPr/>
    </dgm:pt>
    <dgm:pt modelId="{66887833-452C-4836-86AA-3394C69FD36D}" type="pres">
      <dgm:prSet presAssocID="{17F93F9E-5C94-47FB-9B69-A40C744418B8}" presName="parentText" presStyleLbl="node1" presStyleIdx="1" presStyleCnt="4">
        <dgm:presLayoutVars>
          <dgm:chMax val="0"/>
          <dgm:bulletEnabled val="1"/>
        </dgm:presLayoutVars>
      </dgm:prSet>
      <dgm:spPr/>
    </dgm:pt>
    <dgm:pt modelId="{D0028137-B256-47AC-9806-5F03D184AAC4}" type="pres">
      <dgm:prSet presAssocID="{17F93F9E-5C94-47FB-9B69-A40C744418B8}" presName="negativeSpace" presStyleCnt="0"/>
      <dgm:spPr/>
    </dgm:pt>
    <dgm:pt modelId="{8BE7B4B6-9EA2-4259-AF77-91FAA51B60D5}" type="pres">
      <dgm:prSet presAssocID="{17F93F9E-5C94-47FB-9B69-A40C744418B8}" presName="childText" presStyleLbl="conFgAcc1" presStyleIdx="1" presStyleCnt="4">
        <dgm:presLayoutVars>
          <dgm:bulletEnabled val="1"/>
        </dgm:presLayoutVars>
      </dgm:prSet>
      <dgm:spPr/>
    </dgm:pt>
    <dgm:pt modelId="{455851AD-127C-4E6D-87E8-E7C028D34406}" type="pres">
      <dgm:prSet presAssocID="{C5AD552F-BC36-4514-A866-F982253E307E}" presName="spaceBetweenRectangles" presStyleCnt="0"/>
      <dgm:spPr/>
    </dgm:pt>
    <dgm:pt modelId="{97679285-7659-44C2-8959-2EDF83CFFE46}" type="pres">
      <dgm:prSet presAssocID="{24545917-378C-4AD4-A109-62385B69A867}" presName="parentLin" presStyleCnt="0"/>
      <dgm:spPr/>
    </dgm:pt>
    <dgm:pt modelId="{E5D64DFE-4001-4A77-B078-8EFDBAD258AA}" type="pres">
      <dgm:prSet presAssocID="{24545917-378C-4AD4-A109-62385B69A867}" presName="parentLeftMargin" presStyleLbl="node1" presStyleIdx="1" presStyleCnt="4"/>
      <dgm:spPr/>
    </dgm:pt>
    <dgm:pt modelId="{C3EDCDA2-70F3-4678-9A80-5EDE06C8CF44}" type="pres">
      <dgm:prSet presAssocID="{24545917-378C-4AD4-A109-62385B69A867}" presName="parentText" presStyleLbl="node1" presStyleIdx="2" presStyleCnt="4">
        <dgm:presLayoutVars>
          <dgm:chMax val="0"/>
          <dgm:bulletEnabled val="1"/>
        </dgm:presLayoutVars>
      </dgm:prSet>
      <dgm:spPr/>
    </dgm:pt>
    <dgm:pt modelId="{A124FCD8-FC31-452F-9F40-35653AA9A05A}" type="pres">
      <dgm:prSet presAssocID="{24545917-378C-4AD4-A109-62385B69A867}" presName="negativeSpace" presStyleCnt="0"/>
      <dgm:spPr/>
    </dgm:pt>
    <dgm:pt modelId="{ED642DEE-F1DC-4C52-844F-9E70AA2E12EB}" type="pres">
      <dgm:prSet presAssocID="{24545917-378C-4AD4-A109-62385B69A867}" presName="childText" presStyleLbl="conFgAcc1" presStyleIdx="2" presStyleCnt="4">
        <dgm:presLayoutVars>
          <dgm:bulletEnabled val="1"/>
        </dgm:presLayoutVars>
      </dgm:prSet>
      <dgm:spPr/>
    </dgm:pt>
    <dgm:pt modelId="{04AA8DAA-39ED-443D-A27B-76256535DEE0}" type="pres">
      <dgm:prSet presAssocID="{9944C09B-ADD1-4305-A426-53061E9DDBB2}" presName="spaceBetweenRectangles" presStyleCnt="0"/>
      <dgm:spPr/>
    </dgm:pt>
    <dgm:pt modelId="{22D5D213-096D-4E8B-89DB-3E4ACEA8C4C8}" type="pres">
      <dgm:prSet presAssocID="{A55F2B35-98B0-4B1E-8048-46A2FDAFD560}" presName="parentLin" presStyleCnt="0"/>
      <dgm:spPr/>
    </dgm:pt>
    <dgm:pt modelId="{A7F76D31-9D5B-4406-A085-CD56FAD267E8}" type="pres">
      <dgm:prSet presAssocID="{A55F2B35-98B0-4B1E-8048-46A2FDAFD560}" presName="parentLeftMargin" presStyleLbl="node1" presStyleIdx="2" presStyleCnt="4"/>
      <dgm:spPr/>
    </dgm:pt>
    <dgm:pt modelId="{AE2FF78C-E84B-44C8-8323-85FF3EEEF0EF}" type="pres">
      <dgm:prSet presAssocID="{A55F2B35-98B0-4B1E-8048-46A2FDAFD560}" presName="parentText" presStyleLbl="node1" presStyleIdx="3" presStyleCnt="4">
        <dgm:presLayoutVars>
          <dgm:chMax val="0"/>
          <dgm:bulletEnabled val="1"/>
        </dgm:presLayoutVars>
      </dgm:prSet>
      <dgm:spPr/>
    </dgm:pt>
    <dgm:pt modelId="{83990A08-9B6F-4938-90FC-39EC108BEA54}" type="pres">
      <dgm:prSet presAssocID="{A55F2B35-98B0-4B1E-8048-46A2FDAFD560}" presName="negativeSpace" presStyleCnt="0"/>
      <dgm:spPr/>
    </dgm:pt>
    <dgm:pt modelId="{06CA6666-1A86-4A39-AB75-875137F23A00}" type="pres">
      <dgm:prSet presAssocID="{A55F2B35-98B0-4B1E-8048-46A2FDAFD560}" presName="childText" presStyleLbl="conFgAcc1" presStyleIdx="3" presStyleCnt="4">
        <dgm:presLayoutVars>
          <dgm:bulletEnabled val="1"/>
        </dgm:presLayoutVars>
      </dgm:prSet>
      <dgm:spPr/>
    </dgm:pt>
  </dgm:ptLst>
  <dgm:cxnLst>
    <dgm:cxn modelId="{62465401-FD78-440C-AE69-A006299515EC}" type="presOf" srcId="{F4BCEFC0-6967-425D-8FD5-0335388EF949}" destId="{943A3C18-E1DA-4DCF-BDC7-34AE717604EA}" srcOrd="0" destOrd="0" presId="urn:microsoft.com/office/officeart/2005/8/layout/list1"/>
    <dgm:cxn modelId="{900B7603-10C9-4194-9361-6CCAD361988A}" type="presOf" srcId="{A55F2B35-98B0-4B1E-8048-46A2FDAFD560}" destId="{AE2FF78C-E84B-44C8-8323-85FF3EEEF0EF}" srcOrd="1" destOrd="0" presId="urn:microsoft.com/office/officeart/2005/8/layout/list1"/>
    <dgm:cxn modelId="{11CD3E08-7081-4C26-B68C-F5B96AF34C19}" srcId="{DD281822-37FD-430F-B17E-D35E013E480F}" destId="{24545917-378C-4AD4-A109-62385B69A867}" srcOrd="2" destOrd="0" parTransId="{9EF6E40E-7824-4D84-B642-956AE389EB9B}" sibTransId="{9944C09B-ADD1-4305-A426-53061E9DDBB2}"/>
    <dgm:cxn modelId="{BE3FC312-1A11-4F0A-9D6A-8C8995F85A4C}" type="presOf" srcId="{24545917-378C-4AD4-A109-62385B69A867}" destId="{E5D64DFE-4001-4A77-B078-8EFDBAD258AA}" srcOrd="0" destOrd="0" presId="urn:microsoft.com/office/officeart/2005/8/layout/list1"/>
    <dgm:cxn modelId="{7D9C6470-20C8-41FC-8444-42A3461243D9}" type="presOf" srcId="{17F93F9E-5C94-47FB-9B69-A40C744418B8}" destId="{2C9616C7-7680-4B31-95CF-FE9CB7120C1E}" srcOrd="0" destOrd="0" presId="urn:microsoft.com/office/officeart/2005/8/layout/list1"/>
    <dgm:cxn modelId="{5AA9DF8D-A5C0-405F-8C1A-33AB751608DA}" type="presOf" srcId="{F4BCEFC0-6967-425D-8FD5-0335388EF949}" destId="{91D9AA54-EA50-42BB-A14B-B84D1353AA8C}" srcOrd="1" destOrd="0" presId="urn:microsoft.com/office/officeart/2005/8/layout/list1"/>
    <dgm:cxn modelId="{BC1E949C-7CBC-4C95-828B-F149ADA72E6B}" srcId="{DD281822-37FD-430F-B17E-D35E013E480F}" destId="{17F93F9E-5C94-47FB-9B69-A40C744418B8}" srcOrd="1" destOrd="0" parTransId="{C9F9A013-6249-4CA1-B18C-6388AB6DC35A}" sibTransId="{C5AD552F-BC36-4514-A866-F982253E307E}"/>
    <dgm:cxn modelId="{203EC4B4-6DF3-4C58-A4D5-38E840278A4C}" srcId="{DD281822-37FD-430F-B17E-D35E013E480F}" destId="{A55F2B35-98B0-4B1E-8048-46A2FDAFD560}" srcOrd="3" destOrd="0" parTransId="{A6011789-69A4-495D-87A2-3023E3DC8622}" sibTransId="{C31DC7B6-395D-4131-B226-F889FA9EF6FD}"/>
    <dgm:cxn modelId="{97D40FC9-4FC2-4F31-9F5D-5CFD844CC9B8}" srcId="{DD281822-37FD-430F-B17E-D35E013E480F}" destId="{F4BCEFC0-6967-425D-8FD5-0335388EF949}" srcOrd="0" destOrd="0" parTransId="{33404D68-8204-4B97-B6E1-7D9B6986781B}" sibTransId="{E42CFF17-C14E-4BE5-806D-DAD609DB1F84}"/>
    <dgm:cxn modelId="{120D21D4-300A-4BE1-8838-452E6D2C1AEB}" type="presOf" srcId="{24545917-378C-4AD4-A109-62385B69A867}" destId="{C3EDCDA2-70F3-4678-9A80-5EDE06C8CF44}" srcOrd="1" destOrd="0" presId="urn:microsoft.com/office/officeart/2005/8/layout/list1"/>
    <dgm:cxn modelId="{7EA803D6-6E69-4B7F-9A2E-3659AB5428D6}" type="presOf" srcId="{17F93F9E-5C94-47FB-9B69-A40C744418B8}" destId="{66887833-452C-4836-86AA-3394C69FD36D}" srcOrd="1" destOrd="0" presId="urn:microsoft.com/office/officeart/2005/8/layout/list1"/>
    <dgm:cxn modelId="{ED75B6D7-6B28-4BDD-97AC-E42986FFB60E}" type="presOf" srcId="{A55F2B35-98B0-4B1E-8048-46A2FDAFD560}" destId="{A7F76D31-9D5B-4406-A085-CD56FAD267E8}" srcOrd="0" destOrd="0" presId="urn:microsoft.com/office/officeart/2005/8/layout/list1"/>
    <dgm:cxn modelId="{7B8EE6F3-CFB4-4C63-96E6-B0DF8D2F1471}" type="presOf" srcId="{DD281822-37FD-430F-B17E-D35E013E480F}" destId="{F68069F0-AFFB-4F91-A453-F9E61E7D81F9}" srcOrd="0" destOrd="0" presId="urn:microsoft.com/office/officeart/2005/8/layout/list1"/>
    <dgm:cxn modelId="{4688296C-66B0-4BA0-9C8B-8558EB246E69}" type="presParOf" srcId="{F68069F0-AFFB-4F91-A453-F9E61E7D81F9}" destId="{42D313AF-9DFC-4761-ABCB-3ABD902E91D7}" srcOrd="0" destOrd="0" presId="urn:microsoft.com/office/officeart/2005/8/layout/list1"/>
    <dgm:cxn modelId="{81343498-9811-4FA9-BA29-41997A1AAD81}" type="presParOf" srcId="{42D313AF-9DFC-4761-ABCB-3ABD902E91D7}" destId="{943A3C18-E1DA-4DCF-BDC7-34AE717604EA}" srcOrd="0" destOrd="0" presId="urn:microsoft.com/office/officeart/2005/8/layout/list1"/>
    <dgm:cxn modelId="{60E5D4EC-57F7-4FEC-9DDB-32A405219BC7}" type="presParOf" srcId="{42D313AF-9DFC-4761-ABCB-3ABD902E91D7}" destId="{91D9AA54-EA50-42BB-A14B-B84D1353AA8C}" srcOrd="1" destOrd="0" presId="urn:microsoft.com/office/officeart/2005/8/layout/list1"/>
    <dgm:cxn modelId="{2F339308-2CA2-4DA3-B32A-CCCE6465CA11}" type="presParOf" srcId="{F68069F0-AFFB-4F91-A453-F9E61E7D81F9}" destId="{C64DE1CF-5C67-4156-81C0-4685340F7CC3}" srcOrd="1" destOrd="0" presId="urn:microsoft.com/office/officeart/2005/8/layout/list1"/>
    <dgm:cxn modelId="{9B12F798-6769-4413-81C1-007D2971D6C5}" type="presParOf" srcId="{F68069F0-AFFB-4F91-A453-F9E61E7D81F9}" destId="{CCC8E8C4-2064-498A-9893-2B3A66EE4BAD}" srcOrd="2" destOrd="0" presId="urn:microsoft.com/office/officeart/2005/8/layout/list1"/>
    <dgm:cxn modelId="{58534220-39F0-4251-A7E4-04CCD7B45240}" type="presParOf" srcId="{F68069F0-AFFB-4F91-A453-F9E61E7D81F9}" destId="{B37F2673-2BBA-4420-AB16-BD30BE75A8B8}" srcOrd="3" destOrd="0" presId="urn:microsoft.com/office/officeart/2005/8/layout/list1"/>
    <dgm:cxn modelId="{0CCEA4D7-BEA9-40DF-AE61-EE23E815A8CC}" type="presParOf" srcId="{F68069F0-AFFB-4F91-A453-F9E61E7D81F9}" destId="{C22A25A3-92F9-44FC-8DA8-A74A991D6614}" srcOrd="4" destOrd="0" presId="urn:microsoft.com/office/officeart/2005/8/layout/list1"/>
    <dgm:cxn modelId="{36282BFF-6DC1-46D5-B429-4145D5FAB5D5}" type="presParOf" srcId="{C22A25A3-92F9-44FC-8DA8-A74A991D6614}" destId="{2C9616C7-7680-4B31-95CF-FE9CB7120C1E}" srcOrd="0" destOrd="0" presId="urn:microsoft.com/office/officeart/2005/8/layout/list1"/>
    <dgm:cxn modelId="{1CBD7F5C-A52A-44B3-8454-D2B9858A649F}" type="presParOf" srcId="{C22A25A3-92F9-44FC-8DA8-A74A991D6614}" destId="{66887833-452C-4836-86AA-3394C69FD36D}" srcOrd="1" destOrd="0" presId="urn:microsoft.com/office/officeart/2005/8/layout/list1"/>
    <dgm:cxn modelId="{C0D64206-806D-4AC3-A751-6EC5BFF9D08A}" type="presParOf" srcId="{F68069F0-AFFB-4F91-A453-F9E61E7D81F9}" destId="{D0028137-B256-47AC-9806-5F03D184AAC4}" srcOrd="5" destOrd="0" presId="urn:microsoft.com/office/officeart/2005/8/layout/list1"/>
    <dgm:cxn modelId="{5827A1E8-1456-41FE-AEA8-4DDF97849E3D}" type="presParOf" srcId="{F68069F0-AFFB-4F91-A453-F9E61E7D81F9}" destId="{8BE7B4B6-9EA2-4259-AF77-91FAA51B60D5}" srcOrd="6" destOrd="0" presId="urn:microsoft.com/office/officeart/2005/8/layout/list1"/>
    <dgm:cxn modelId="{8213DEC5-8A63-4609-A313-5F6F9AED15E7}" type="presParOf" srcId="{F68069F0-AFFB-4F91-A453-F9E61E7D81F9}" destId="{455851AD-127C-4E6D-87E8-E7C028D34406}" srcOrd="7" destOrd="0" presId="urn:microsoft.com/office/officeart/2005/8/layout/list1"/>
    <dgm:cxn modelId="{198F74DC-902F-4FD3-A485-D3AFAF966940}" type="presParOf" srcId="{F68069F0-AFFB-4F91-A453-F9E61E7D81F9}" destId="{97679285-7659-44C2-8959-2EDF83CFFE46}" srcOrd="8" destOrd="0" presId="urn:microsoft.com/office/officeart/2005/8/layout/list1"/>
    <dgm:cxn modelId="{473F7966-E233-4649-AC21-15216CF2CD50}" type="presParOf" srcId="{97679285-7659-44C2-8959-2EDF83CFFE46}" destId="{E5D64DFE-4001-4A77-B078-8EFDBAD258AA}" srcOrd="0" destOrd="0" presId="urn:microsoft.com/office/officeart/2005/8/layout/list1"/>
    <dgm:cxn modelId="{4AB1265D-D73D-4B0E-A09E-41281A1E5C29}" type="presParOf" srcId="{97679285-7659-44C2-8959-2EDF83CFFE46}" destId="{C3EDCDA2-70F3-4678-9A80-5EDE06C8CF44}" srcOrd="1" destOrd="0" presId="urn:microsoft.com/office/officeart/2005/8/layout/list1"/>
    <dgm:cxn modelId="{3953E4D7-8CFF-44B7-9F99-BCC87CADB9BB}" type="presParOf" srcId="{F68069F0-AFFB-4F91-A453-F9E61E7D81F9}" destId="{A124FCD8-FC31-452F-9F40-35653AA9A05A}" srcOrd="9" destOrd="0" presId="urn:microsoft.com/office/officeart/2005/8/layout/list1"/>
    <dgm:cxn modelId="{CBF71489-7DD7-4D43-BEA4-AFDC6C488B57}" type="presParOf" srcId="{F68069F0-AFFB-4F91-A453-F9E61E7D81F9}" destId="{ED642DEE-F1DC-4C52-844F-9E70AA2E12EB}" srcOrd="10" destOrd="0" presId="urn:microsoft.com/office/officeart/2005/8/layout/list1"/>
    <dgm:cxn modelId="{8D867F66-3184-4EB9-B535-341F6570F48D}" type="presParOf" srcId="{F68069F0-AFFB-4F91-A453-F9E61E7D81F9}" destId="{04AA8DAA-39ED-443D-A27B-76256535DEE0}" srcOrd="11" destOrd="0" presId="urn:microsoft.com/office/officeart/2005/8/layout/list1"/>
    <dgm:cxn modelId="{F1B360B6-98A0-4F4A-930D-3DF092D285D2}" type="presParOf" srcId="{F68069F0-AFFB-4F91-A453-F9E61E7D81F9}" destId="{22D5D213-096D-4E8B-89DB-3E4ACEA8C4C8}" srcOrd="12" destOrd="0" presId="urn:microsoft.com/office/officeart/2005/8/layout/list1"/>
    <dgm:cxn modelId="{8625A048-D12B-4467-B4B8-78BFEE04B1B6}" type="presParOf" srcId="{22D5D213-096D-4E8B-89DB-3E4ACEA8C4C8}" destId="{A7F76D31-9D5B-4406-A085-CD56FAD267E8}" srcOrd="0" destOrd="0" presId="urn:microsoft.com/office/officeart/2005/8/layout/list1"/>
    <dgm:cxn modelId="{1EB889C7-16CC-431C-8F5E-49D75B1D6ECC}" type="presParOf" srcId="{22D5D213-096D-4E8B-89DB-3E4ACEA8C4C8}" destId="{AE2FF78C-E84B-44C8-8323-85FF3EEEF0EF}" srcOrd="1" destOrd="0" presId="urn:microsoft.com/office/officeart/2005/8/layout/list1"/>
    <dgm:cxn modelId="{16D19257-8701-4C41-B087-821B4AB39BBF}" type="presParOf" srcId="{F68069F0-AFFB-4F91-A453-F9E61E7D81F9}" destId="{83990A08-9B6F-4938-90FC-39EC108BEA54}" srcOrd="13" destOrd="0" presId="urn:microsoft.com/office/officeart/2005/8/layout/list1"/>
    <dgm:cxn modelId="{E19CD095-F524-4CC8-8D80-5E334FC66C17}" type="presParOf" srcId="{F68069F0-AFFB-4F91-A453-F9E61E7D81F9}" destId="{06CA6666-1A86-4A39-AB75-875137F23A0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80F800-4720-40E8-9A7D-7839FFD89F26}" type="doc">
      <dgm:prSet loTypeId="urn:microsoft.com/office/officeart/2005/8/layout/default" loCatId="list" qsTypeId="urn:microsoft.com/office/officeart/2005/8/quickstyle/simple1" qsCatId="simple" csTypeId="urn:microsoft.com/office/officeart/2005/8/colors/accent2_4" csCatId="accent2" phldr="1"/>
      <dgm:spPr/>
      <dgm:t>
        <a:bodyPr/>
        <a:lstStyle/>
        <a:p>
          <a:endParaRPr lang="en-IN"/>
        </a:p>
      </dgm:t>
    </dgm:pt>
    <mc:AlternateContent xmlns:mc="http://schemas.openxmlformats.org/markup-compatibility/2006" xmlns:a14="http://schemas.microsoft.com/office/drawing/2010/main">
      <mc:Choice Requires="a14">
        <dgm:pt modelId="{679B53BA-4249-4EFD-8B1F-83EC511048F7}">
          <dgm:prSet phldrT="[Text]" custT="1"/>
          <dgm:spPr>
            <a:ln w="57150"/>
          </dgm:spPr>
          <dgm:t>
            <a:bodyPr/>
            <a:lstStyle/>
            <a:p>
              <a:pPr>
                <a:buNone/>
              </a:pPr>
              <a:r>
                <a:rPr lang="en-US" sz="1400" b="1" dirty="0">
                  <a:solidFill>
                    <a:schemeClr val="tx1"/>
                  </a:solidFill>
                  <a:latin typeface="Times New Roman" panose="02020603050405020304" pitchFamily="18" charset="0"/>
                  <a:cs typeface="Times New Roman" panose="02020603050405020304" pitchFamily="18" charset="0"/>
                </a:rPr>
                <a:t>Bellman Equations:</a:t>
              </a:r>
            </a:p>
            <a:p>
              <a:pPr>
                <a:buNone/>
              </a:pPr>
              <a:r>
                <a:rPr lang="en-US" sz="1400" dirty="0">
                  <a:solidFill>
                    <a:schemeClr val="tx1"/>
                  </a:solidFill>
                  <a:latin typeface="Times New Roman" panose="02020603050405020304" pitchFamily="18" charset="0"/>
                  <a:cs typeface="Times New Roman" panose="02020603050405020304" pitchFamily="18" charset="0"/>
                </a:rPr>
                <a:t>A set of equations that decompose the value function and Q-value into the immediate reward plus the discounted future values.</a:t>
              </a:r>
              <a:endParaRPr lang="en-US" sz="1400" b="1" dirty="0">
                <a:solidFill>
                  <a:schemeClr val="tx1"/>
                </a:solidFill>
                <a:latin typeface="Times New Roman" panose="02020603050405020304" pitchFamily="18" charset="0"/>
                <a:cs typeface="Times New Roman" panose="02020603050405020304" pitchFamily="18" charset="0"/>
              </a:endParaRPr>
            </a:p>
            <a:p>
              <a:pPr>
                <a:buNone/>
              </a:pPr>
              <a:r>
                <a:rPr lang="en-US" sz="1400" b="1" dirty="0">
                  <a:solidFill>
                    <a:schemeClr val="tx1"/>
                  </a:solidFill>
                  <a:cs typeface="Times New Roman" panose="02020603050405020304" pitchFamily="18" charset="0"/>
                </a:rPr>
                <a:t>V(s) </a:t>
              </a:r>
              <a:r>
                <a:rPr lang="en-IN" sz="1400" b="1" dirty="0">
                  <a:solidFill>
                    <a:schemeClr val="tx1"/>
                  </a:solidFill>
                  <a:cs typeface="Times New Roman" panose="02020603050405020304" pitchFamily="18" charset="0"/>
                </a:rPr>
                <a:t>= E[R</a:t>
              </a:r>
              <a:r>
                <a:rPr lang="en-IN" sz="1400" b="1" baseline="-25000" dirty="0">
                  <a:solidFill>
                    <a:schemeClr val="tx1"/>
                  </a:solidFill>
                  <a:cs typeface="Times New Roman" panose="02020603050405020304" pitchFamily="18" charset="0"/>
                </a:rPr>
                <a:t>t+1</a:t>
              </a:r>
              <a:r>
                <a:rPr lang="en-IN" sz="1400" b="1" dirty="0">
                  <a:solidFill>
                    <a:schemeClr val="tx1"/>
                  </a:solidFill>
                  <a:cs typeface="Times New Roman" panose="02020603050405020304" pitchFamily="18" charset="0"/>
                </a:rPr>
                <a:t> + </a:t>
              </a:r>
              <a14:m>
                <m:oMath xmlns:m="http://schemas.openxmlformats.org/officeDocument/2006/math">
                  <m:r>
                    <a:rPr lang="en-IN" sz="1400" b="1">
                      <a:solidFill>
                        <a:schemeClr val="tx1"/>
                      </a:solidFill>
                      <a:latin typeface="Cambria Math" panose="02040503050406030204" pitchFamily="18" charset="0"/>
                      <a:cs typeface="Times New Roman" panose="02020603050405020304" pitchFamily="18" charset="0"/>
                    </a:rPr>
                    <m:t>𝛾</m:t>
                  </m:r>
                </m:oMath>
              </a14:m>
              <a:r>
                <a:rPr lang="en-IN" sz="1400" b="1" dirty="0">
                  <a:solidFill>
                    <a:schemeClr val="tx1"/>
                  </a:solidFill>
                  <a:cs typeface="Times New Roman" panose="02020603050405020304" pitchFamily="18" charset="0"/>
                </a:rPr>
                <a:t>V(s</a:t>
              </a:r>
              <a:r>
                <a:rPr lang="en-IN" sz="1400" b="1" baseline="-25000" dirty="0">
                  <a:solidFill>
                    <a:schemeClr val="tx1"/>
                  </a:solidFill>
                  <a:cs typeface="Times New Roman" panose="02020603050405020304" pitchFamily="18" charset="0"/>
                </a:rPr>
                <a:t>t+1</a:t>
              </a:r>
              <a:r>
                <a:rPr lang="en-IN" sz="1400" b="1" dirty="0">
                  <a:solidFill>
                    <a:schemeClr val="tx1"/>
                  </a:solidFill>
                  <a:cs typeface="Times New Roman" panose="02020603050405020304" pitchFamily="18" charset="0"/>
                </a:rPr>
                <a:t>)|S</a:t>
              </a:r>
              <a:r>
                <a:rPr lang="en-IN" sz="1400" b="1" baseline="-25000" dirty="0">
                  <a:solidFill>
                    <a:schemeClr val="tx1"/>
                  </a:solidFill>
                  <a:cs typeface="Times New Roman" panose="02020603050405020304" pitchFamily="18" charset="0"/>
                </a:rPr>
                <a:t>t</a:t>
              </a:r>
              <a:r>
                <a:rPr lang="en-IN" sz="1400" b="1" dirty="0">
                  <a:solidFill>
                    <a:schemeClr val="tx1"/>
                  </a:solidFill>
                  <a:cs typeface="Times New Roman" panose="02020603050405020304" pitchFamily="18" charset="0"/>
                </a:rPr>
                <a:t> = s]</a:t>
              </a:r>
              <a:endParaRPr lang="en-IN" sz="1400" b="1" baseline="30000" dirty="0">
                <a:solidFill>
                  <a:schemeClr val="tx1"/>
                </a:solidFill>
                <a:cs typeface="Times New Roman" panose="02020603050405020304" pitchFamily="18" charset="0"/>
              </a:endParaRPr>
            </a:p>
            <a:p>
              <a:pPr>
                <a:buNone/>
              </a:pPr>
              <a:r>
                <a:rPr lang="en-IN" sz="1400" b="1" dirty="0">
                  <a:solidFill>
                    <a:schemeClr val="tx1"/>
                  </a:solidFill>
                  <a:cs typeface="Times New Roman" panose="02020603050405020304" pitchFamily="18" charset="0"/>
                </a:rPr>
                <a:t>q*(s,a) = E[R</a:t>
              </a:r>
              <a:r>
                <a:rPr lang="en-IN" sz="1400" b="1" baseline="-25000" dirty="0">
                  <a:solidFill>
                    <a:schemeClr val="tx1"/>
                  </a:solidFill>
                  <a:cs typeface="Times New Roman" panose="02020603050405020304" pitchFamily="18" charset="0"/>
                </a:rPr>
                <a:t>t+1</a:t>
              </a:r>
              <a:r>
                <a:rPr lang="en-IN" sz="1400" b="1" dirty="0">
                  <a:solidFill>
                    <a:schemeClr val="tx1"/>
                  </a:solidFill>
                  <a:cs typeface="Times New Roman" panose="02020603050405020304" pitchFamily="18" charset="0"/>
                </a:rPr>
                <a:t> + </a:t>
              </a:r>
              <a14:m>
                <m:oMath xmlns:m="http://schemas.openxmlformats.org/officeDocument/2006/math">
                  <m:r>
                    <a:rPr lang="en-IN" sz="1400" b="1">
                      <a:solidFill>
                        <a:schemeClr val="tx1"/>
                      </a:solidFill>
                      <a:latin typeface="Cambria Math" panose="02040503050406030204" pitchFamily="18" charset="0"/>
                      <a:cs typeface="Times New Roman" panose="02020603050405020304" pitchFamily="18" charset="0"/>
                    </a:rPr>
                    <m:t>𝛾</m:t>
                  </m:r>
                </m:oMath>
              </a14:m>
              <a:r>
                <a:rPr lang="en-IN" sz="1400" b="1" dirty="0">
                  <a:solidFill>
                    <a:schemeClr val="tx1"/>
                  </a:solidFill>
                  <a:cs typeface="Times New Roman" panose="02020603050405020304" pitchFamily="18" charset="0"/>
                </a:rPr>
                <a:t>maxa’q*(s’,a’)]</a:t>
              </a:r>
              <a:endParaRPr lang="en-IN" sz="1400" dirty="0">
                <a:solidFill>
                  <a:schemeClr val="tx1"/>
                </a:solidFill>
                <a:latin typeface="Times New Roman" panose="02020603050405020304" pitchFamily="18" charset="0"/>
                <a:cs typeface="Times New Roman" panose="02020603050405020304" pitchFamily="18" charset="0"/>
              </a:endParaRPr>
            </a:p>
          </dgm:t>
        </dgm:pt>
      </mc:Choice>
      <mc:Fallback xmlns="">
        <dgm:pt modelId="{679B53BA-4249-4EFD-8B1F-83EC511048F7}">
          <dgm:prSet phldrT="[Text]" custT="1"/>
          <dgm:spPr>
            <a:ln w="57150"/>
          </dgm:spPr>
          <dgm:t>
            <a:bodyPr/>
            <a:lstStyle/>
            <a:p>
              <a:pPr>
                <a:buNone/>
              </a:pPr>
              <a:r>
                <a:rPr lang="en-US" sz="1400" b="1" dirty="0">
                  <a:solidFill>
                    <a:schemeClr val="tx1"/>
                  </a:solidFill>
                  <a:latin typeface="Times New Roman" panose="02020603050405020304" pitchFamily="18" charset="0"/>
                  <a:cs typeface="Times New Roman" panose="02020603050405020304" pitchFamily="18" charset="0"/>
                </a:rPr>
                <a:t>Bellman Equations:</a:t>
              </a:r>
            </a:p>
            <a:p>
              <a:pPr>
                <a:buNone/>
              </a:pPr>
              <a:r>
                <a:rPr lang="en-US" sz="1400" dirty="0">
                  <a:solidFill>
                    <a:schemeClr val="tx1"/>
                  </a:solidFill>
                  <a:latin typeface="Times New Roman" panose="02020603050405020304" pitchFamily="18" charset="0"/>
                  <a:cs typeface="Times New Roman" panose="02020603050405020304" pitchFamily="18" charset="0"/>
                </a:rPr>
                <a:t>A set of equations that decompose the value function and Q-value into the immediate reward plus the discounted future values.</a:t>
              </a:r>
              <a:endParaRPr lang="en-US" sz="1400" b="1" dirty="0">
                <a:solidFill>
                  <a:schemeClr val="tx1"/>
                </a:solidFill>
                <a:latin typeface="Times New Roman" panose="02020603050405020304" pitchFamily="18" charset="0"/>
                <a:cs typeface="Times New Roman" panose="02020603050405020304" pitchFamily="18" charset="0"/>
              </a:endParaRPr>
            </a:p>
            <a:p>
              <a:pPr>
                <a:buNone/>
              </a:pPr>
              <a:r>
                <a:rPr lang="en-US" sz="1400" b="1" dirty="0">
                  <a:solidFill>
                    <a:schemeClr val="tx1"/>
                  </a:solidFill>
                  <a:cs typeface="Times New Roman" panose="02020603050405020304" pitchFamily="18" charset="0"/>
                </a:rPr>
                <a:t>V(s) </a:t>
              </a:r>
              <a:r>
                <a:rPr lang="en-IN" sz="1400" b="1" dirty="0">
                  <a:solidFill>
                    <a:schemeClr val="tx1"/>
                  </a:solidFill>
                  <a:cs typeface="Times New Roman" panose="02020603050405020304" pitchFamily="18" charset="0"/>
                </a:rPr>
                <a:t>= E[R</a:t>
              </a:r>
              <a:r>
                <a:rPr lang="en-IN" sz="1400" b="1" baseline="-25000" dirty="0">
                  <a:solidFill>
                    <a:schemeClr val="tx1"/>
                  </a:solidFill>
                  <a:cs typeface="Times New Roman" panose="02020603050405020304" pitchFamily="18" charset="0"/>
                </a:rPr>
                <a:t>t+1</a:t>
              </a:r>
              <a:r>
                <a:rPr lang="en-IN" sz="1400" b="1" dirty="0">
                  <a:solidFill>
                    <a:schemeClr val="tx1"/>
                  </a:solidFill>
                  <a:cs typeface="Times New Roman" panose="02020603050405020304" pitchFamily="18" charset="0"/>
                </a:rPr>
                <a:t> + </a:t>
              </a:r>
              <a:r>
                <a:rPr lang="en-IN" sz="1400" b="1" i="0">
                  <a:solidFill>
                    <a:schemeClr val="tx1"/>
                  </a:solidFill>
                  <a:latin typeface="Cambria Math" panose="02040503050406030204" pitchFamily="18" charset="0"/>
                  <a:cs typeface="Times New Roman" panose="02020603050405020304" pitchFamily="18" charset="0"/>
                </a:rPr>
                <a:t>𝛾</a:t>
              </a:r>
              <a:r>
                <a:rPr lang="en-IN" sz="1400" b="1" dirty="0">
                  <a:solidFill>
                    <a:schemeClr val="tx1"/>
                  </a:solidFill>
                  <a:cs typeface="Times New Roman" panose="02020603050405020304" pitchFamily="18" charset="0"/>
                </a:rPr>
                <a:t>V(s</a:t>
              </a:r>
              <a:r>
                <a:rPr lang="en-IN" sz="1400" b="1" baseline="-25000" dirty="0">
                  <a:solidFill>
                    <a:schemeClr val="tx1"/>
                  </a:solidFill>
                  <a:cs typeface="Times New Roman" panose="02020603050405020304" pitchFamily="18" charset="0"/>
                </a:rPr>
                <a:t>t+1</a:t>
              </a:r>
              <a:r>
                <a:rPr lang="en-IN" sz="1400" b="1" dirty="0">
                  <a:solidFill>
                    <a:schemeClr val="tx1"/>
                  </a:solidFill>
                  <a:cs typeface="Times New Roman" panose="02020603050405020304" pitchFamily="18" charset="0"/>
                </a:rPr>
                <a:t>)|S</a:t>
              </a:r>
              <a:r>
                <a:rPr lang="en-IN" sz="1400" b="1" baseline="-25000" dirty="0">
                  <a:solidFill>
                    <a:schemeClr val="tx1"/>
                  </a:solidFill>
                  <a:cs typeface="Times New Roman" panose="02020603050405020304" pitchFamily="18" charset="0"/>
                </a:rPr>
                <a:t>t</a:t>
              </a:r>
              <a:r>
                <a:rPr lang="en-IN" sz="1400" b="1" dirty="0">
                  <a:solidFill>
                    <a:schemeClr val="tx1"/>
                  </a:solidFill>
                  <a:cs typeface="Times New Roman" panose="02020603050405020304" pitchFamily="18" charset="0"/>
                </a:rPr>
                <a:t> = s]</a:t>
              </a:r>
              <a:endParaRPr lang="en-IN" sz="1400" b="1" baseline="30000" dirty="0">
                <a:solidFill>
                  <a:schemeClr val="tx1"/>
                </a:solidFill>
                <a:cs typeface="Times New Roman" panose="02020603050405020304" pitchFamily="18" charset="0"/>
              </a:endParaRPr>
            </a:p>
            <a:p>
              <a:pPr>
                <a:buNone/>
              </a:pPr>
              <a:r>
                <a:rPr lang="en-IN" sz="1400" b="1" dirty="0">
                  <a:solidFill>
                    <a:schemeClr val="tx1"/>
                  </a:solidFill>
                  <a:cs typeface="Times New Roman" panose="02020603050405020304" pitchFamily="18" charset="0"/>
                </a:rPr>
                <a:t>q*(s,a) = E[R</a:t>
              </a:r>
              <a:r>
                <a:rPr lang="en-IN" sz="1400" b="1" baseline="-25000" dirty="0">
                  <a:solidFill>
                    <a:schemeClr val="tx1"/>
                  </a:solidFill>
                  <a:cs typeface="Times New Roman" panose="02020603050405020304" pitchFamily="18" charset="0"/>
                </a:rPr>
                <a:t>t+1</a:t>
              </a:r>
              <a:r>
                <a:rPr lang="en-IN" sz="1400" b="1" dirty="0">
                  <a:solidFill>
                    <a:schemeClr val="tx1"/>
                  </a:solidFill>
                  <a:cs typeface="Times New Roman" panose="02020603050405020304" pitchFamily="18" charset="0"/>
                </a:rPr>
                <a:t> + </a:t>
              </a:r>
              <a:r>
                <a:rPr lang="en-IN" sz="1400" b="1" i="0">
                  <a:solidFill>
                    <a:schemeClr val="tx1"/>
                  </a:solidFill>
                  <a:latin typeface="Cambria Math" panose="02040503050406030204" pitchFamily="18" charset="0"/>
                  <a:cs typeface="Times New Roman" panose="02020603050405020304" pitchFamily="18" charset="0"/>
                </a:rPr>
                <a:t>𝛾</a:t>
              </a:r>
              <a:r>
                <a:rPr lang="en-IN" sz="1400" b="1" dirty="0">
                  <a:solidFill>
                    <a:schemeClr val="tx1"/>
                  </a:solidFill>
                  <a:cs typeface="Times New Roman" panose="02020603050405020304" pitchFamily="18" charset="0"/>
                </a:rPr>
                <a:t>maxa’q*(s’,a’)]</a:t>
              </a:r>
              <a:endParaRPr lang="en-IN" sz="1400" dirty="0">
                <a:solidFill>
                  <a:schemeClr val="tx1"/>
                </a:solidFill>
                <a:latin typeface="Times New Roman" panose="02020603050405020304" pitchFamily="18" charset="0"/>
                <a:cs typeface="Times New Roman" panose="02020603050405020304" pitchFamily="18" charset="0"/>
              </a:endParaRPr>
            </a:p>
          </dgm:t>
        </dgm:pt>
      </mc:Fallback>
    </mc:AlternateContent>
    <dgm:pt modelId="{9B800937-46DE-4CBD-B248-585A98673FA6}" type="parTrans" cxnId="{BEB2F928-A4A8-4C5A-8AF3-8DE45C501C12}">
      <dgm:prSet/>
      <dgm:spPr/>
      <dgm:t>
        <a:bodyPr/>
        <a:lstStyle/>
        <a:p>
          <a:endParaRPr lang="en-IN" sz="1400"/>
        </a:p>
      </dgm:t>
    </dgm:pt>
    <dgm:pt modelId="{423FAA3F-AFF6-4625-AB0B-A400A48E76D3}" type="sibTrans" cxnId="{BEB2F928-A4A8-4C5A-8AF3-8DE45C501C12}">
      <dgm:prSet/>
      <dgm:spPr/>
      <dgm:t>
        <a:bodyPr/>
        <a:lstStyle/>
        <a:p>
          <a:endParaRPr lang="en-IN" sz="1400"/>
        </a:p>
      </dgm:t>
    </dgm:pt>
    <mc:AlternateContent xmlns:mc="http://schemas.openxmlformats.org/markup-compatibility/2006" xmlns:a14="http://schemas.microsoft.com/office/drawing/2010/main">
      <mc:Choice Requires="a14">
        <dgm:pt modelId="{EC160F25-AB0C-4B6E-B8FE-380EE6F73C99}">
          <dgm:prSet phldrT="[Text]" custT="1"/>
          <dgm:spPr>
            <a:ln w="57150"/>
          </dgm:spPr>
          <dgm:t>
            <a:bodyPr/>
            <a:lstStyle/>
            <a:p>
              <a:pPr>
                <a:buNone/>
              </a:pPr>
              <a:endPar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buNone/>
              </a:pPr>
              <a:r>
                <a:rPr lang="en-US" sz="1400" b="1"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Temporal Difference Learning:</a:t>
              </a:r>
            </a:p>
            <a:p>
              <a:pPr>
                <a:buNone/>
              </a:pP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1400" spc="-6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key</a:t>
              </a:r>
              <a:r>
                <a:rPr lang="en-US" sz="1400" spc="-5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idea</a:t>
              </a:r>
              <a:r>
                <a:rPr lang="en-US" sz="1400" spc="-5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a:t>
              </a:r>
              <a:r>
                <a:rPr lang="en-US" sz="1400" spc="-5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TD</a:t>
              </a:r>
              <a:r>
                <a:rPr lang="en-US" sz="1400" spc="-5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learning</a:t>
              </a:r>
              <a:r>
                <a:rPr lang="en-US" sz="1400" spc="-3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1400" spc="-6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1400" spc="-4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update</a:t>
              </a:r>
              <a:r>
                <a:rPr lang="en-US" sz="1400" spc="-4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1400" spc="-6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value</a:t>
              </a:r>
              <a:r>
                <a:rPr lang="en-US" sz="1400" spc="-5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function</a:t>
              </a:r>
              <a:r>
                <a:rPr lang="en-US" sz="1400" spc="3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V(S,) toward</a:t>
              </a:r>
              <a:r>
                <a:rPr lang="en-US" sz="1400" spc="-2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z="1400" spc="-5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estimated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return  (known as the </a:t>
              </a:r>
              <a:r>
                <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TD target).</a:t>
              </a:r>
            </a:p>
            <a:p>
              <a:pPr>
                <a:buNone/>
              </a:pPr>
              <a:r>
                <a:rPr lang="en-US" sz="1400" b="1" dirty="0">
                  <a:solidFill>
                    <a:schemeClr val="tx1"/>
                  </a:solidFill>
                  <a:cs typeface="Times New Roman" panose="02020603050405020304" pitchFamily="18" charset="0"/>
                </a:rPr>
                <a:t>V(s</a:t>
              </a:r>
              <a:r>
                <a:rPr lang="en-US" sz="1400" b="1" baseline="-25000" dirty="0">
                  <a:solidFill>
                    <a:schemeClr val="tx1"/>
                  </a:solidFill>
                  <a:cs typeface="Times New Roman" panose="02020603050405020304" pitchFamily="18" charset="0"/>
                </a:rPr>
                <a:t>t</a:t>
              </a:r>
              <a:r>
                <a:rPr lang="en-US" sz="1400" b="1" dirty="0">
                  <a:solidFill>
                    <a:schemeClr val="tx1"/>
                  </a:solidFill>
                  <a:cs typeface="Times New Roman" panose="02020603050405020304" pitchFamily="18" charset="0"/>
                </a:rPr>
                <a:t>) </a:t>
              </a:r>
              <a:r>
                <a:rPr lang="en-US" sz="1400" b="1" dirty="0">
                  <a:solidFill>
                    <a:schemeClr val="tx1"/>
                  </a:solidFill>
                  <a:cs typeface="Times New Roman" panose="02020603050405020304" pitchFamily="18" charset="0"/>
                  <a:sym typeface="Wingdings" panose="05000000000000000000" pitchFamily="2" charset="2"/>
                </a:rPr>
                <a:t> V(s</a:t>
              </a:r>
              <a:r>
                <a:rPr lang="en-US" sz="1400" b="1" baseline="-25000" dirty="0">
                  <a:solidFill>
                    <a:schemeClr val="tx1"/>
                  </a:solidFill>
                  <a:cs typeface="Times New Roman" panose="02020603050405020304" pitchFamily="18" charset="0"/>
                  <a:sym typeface="Wingdings" panose="05000000000000000000" pitchFamily="2" charset="2"/>
                </a:rPr>
                <a:t>t</a:t>
              </a:r>
              <a:r>
                <a:rPr lang="en-US" sz="1400" b="1" dirty="0">
                  <a:solidFill>
                    <a:schemeClr val="tx1"/>
                  </a:solidFill>
                  <a:cs typeface="Times New Roman" panose="02020603050405020304" pitchFamily="18" charset="0"/>
                  <a:sym typeface="Wingdings" panose="05000000000000000000" pitchFamily="2" charset="2"/>
                </a:rPr>
                <a:t>) + </a:t>
              </a:r>
              <a14:m>
                <m:oMath xmlns:m="http://schemas.openxmlformats.org/officeDocument/2006/math">
                  <m:r>
                    <a:rPr lang="en-US" sz="1400" b="1">
                      <a:solidFill>
                        <a:schemeClr val="tx1"/>
                      </a:solidFill>
                      <a:latin typeface="Cambria Math" panose="02040503050406030204" pitchFamily="18" charset="0"/>
                      <a:cs typeface="Times New Roman" panose="02020603050405020304" pitchFamily="18" charset="0"/>
                      <a:sym typeface="Wingdings" panose="05000000000000000000" pitchFamily="2" charset="2"/>
                    </a:rPr>
                    <m:t>𝜶</m:t>
                  </m:r>
                </m:oMath>
              </a14:m>
              <a:r>
                <a:rPr lang="en-US" sz="1400" b="1" dirty="0">
                  <a:solidFill>
                    <a:schemeClr val="tx1"/>
                  </a:solidFill>
                  <a:cs typeface="Times New Roman" panose="02020603050405020304" pitchFamily="18" charset="0"/>
                  <a:sym typeface="Wingdings" panose="05000000000000000000" pitchFamily="2" charset="2"/>
                </a:rPr>
                <a:t>(R</a:t>
              </a:r>
              <a:r>
                <a:rPr lang="en-US" sz="1400" b="1" baseline="-25000" dirty="0">
                  <a:solidFill>
                    <a:schemeClr val="tx1"/>
                  </a:solidFill>
                  <a:cs typeface="Times New Roman" panose="02020603050405020304" pitchFamily="18" charset="0"/>
                  <a:sym typeface="Wingdings" panose="05000000000000000000" pitchFamily="2" charset="2"/>
                </a:rPr>
                <a:t>t+1</a:t>
              </a:r>
              <a:r>
                <a:rPr lang="en-US" sz="1400" b="1" dirty="0">
                  <a:solidFill>
                    <a:schemeClr val="tx1"/>
                  </a:solidFill>
                  <a:cs typeface="Times New Roman" panose="02020603050405020304" pitchFamily="18" charset="0"/>
                  <a:sym typeface="Wingdings" panose="05000000000000000000" pitchFamily="2" charset="2"/>
                </a:rPr>
                <a:t> + </a:t>
              </a:r>
              <a14:m>
                <m:oMath xmlns:m="http://schemas.openxmlformats.org/officeDocument/2006/math">
                  <m:r>
                    <a:rPr lang="en-US" sz="1400" b="1">
                      <a:solidFill>
                        <a:schemeClr val="tx1"/>
                      </a:solidFill>
                      <a:latin typeface="Cambria Math" panose="02040503050406030204" pitchFamily="18" charset="0"/>
                      <a:cs typeface="Times New Roman" panose="02020603050405020304" pitchFamily="18" charset="0"/>
                      <a:sym typeface="Wingdings" panose="05000000000000000000" pitchFamily="2" charset="2"/>
                    </a:rPr>
                    <m:t>𝜸</m:t>
                  </m:r>
                </m:oMath>
              </a14:m>
              <a:r>
                <a:rPr lang="en-US" sz="1400" b="1" dirty="0">
                  <a:solidFill>
                    <a:schemeClr val="tx1"/>
                  </a:solidFill>
                  <a:cs typeface="Times New Roman" panose="02020603050405020304" pitchFamily="18" charset="0"/>
                  <a:sym typeface="Wingdings" panose="05000000000000000000" pitchFamily="2" charset="2"/>
                </a:rPr>
                <a:t>V(s</a:t>
              </a:r>
              <a:r>
                <a:rPr lang="en-US" sz="1400" b="1" baseline="-25000" dirty="0">
                  <a:solidFill>
                    <a:schemeClr val="tx1"/>
                  </a:solidFill>
                  <a:cs typeface="Times New Roman" panose="02020603050405020304" pitchFamily="18" charset="0"/>
                  <a:sym typeface="Wingdings" panose="05000000000000000000" pitchFamily="2" charset="2"/>
                </a:rPr>
                <a:t>t+1</a:t>
              </a:r>
              <a:r>
                <a:rPr lang="en-US" sz="1400" b="1" dirty="0">
                  <a:solidFill>
                    <a:schemeClr val="tx1"/>
                  </a:solidFill>
                  <a:cs typeface="Times New Roman" panose="02020603050405020304" pitchFamily="18" charset="0"/>
                  <a:sym typeface="Wingdings" panose="05000000000000000000" pitchFamily="2" charset="2"/>
                </a:rPr>
                <a:t>) – V(s</a:t>
              </a:r>
              <a:r>
                <a:rPr lang="en-US" sz="1400" b="1" baseline="-25000" dirty="0">
                  <a:solidFill>
                    <a:schemeClr val="tx1"/>
                  </a:solidFill>
                  <a:cs typeface="Times New Roman" panose="02020603050405020304" pitchFamily="18" charset="0"/>
                  <a:sym typeface="Wingdings" panose="05000000000000000000" pitchFamily="2" charset="2"/>
                </a:rPr>
                <a:t>t</a:t>
              </a:r>
              <a:r>
                <a:rPr lang="en-US" sz="1400" b="1" dirty="0">
                  <a:solidFill>
                    <a:schemeClr val="tx1"/>
                  </a:solidFill>
                  <a:cs typeface="Times New Roman" panose="02020603050405020304" pitchFamily="18" charset="0"/>
                  <a:sym typeface="Wingdings" panose="05000000000000000000" pitchFamily="2" charset="2"/>
                </a:rPr>
                <a:t>))</a:t>
              </a:r>
              <a:endParaRPr lang="en-US" sz="14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p>
              <a:pPr>
                <a:buNone/>
              </a:pPr>
              <a:r>
                <a:rPr lang="en-US" sz="1400" spc="-10" dirty="0">
                  <a:solidFill>
                    <a:schemeClr val="tx1"/>
                  </a:solidFill>
                  <a:latin typeface="Times New Roman" panose="02020603050405020304" pitchFamily="18" charset="0"/>
                  <a:cs typeface="Times New Roman" panose="02020603050405020304" pitchFamily="18" charset="0"/>
                </a:rPr>
                <a:t>Similarly, for Q-value estimation:</a:t>
              </a:r>
              <a:endParaRPr lang="en-IN" sz="1400" spc="-10" dirty="0">
                <a:solidFill>
                  <a:schemeClr val="tx1"/>
                </a:solidFill>
                <a:latin typeface="Times New Roman" panose="02020603050405020304" pitchFamily="18" charset="0"/>
                <a:cs typeface="Times New Roman" panose="02020603050405020304" pitchFamily="18" charset="0"/>
              </a:endParaRPr>
            </a:p>
            <a:p>
              <a:pPr>
                <a:buNone/>
              </a:pPr>
              <a:r>
                <a:rPr lang="en-US" sz="1400" b="1" dirty="0">
                  <a:solidFill>
                    <a:schemeClr val="tx1"/>
                  </a:solidFill>
                  <a:cs typeface="Times New Roman" panose="02020603050405020304" pitchFamily="18" charset="0"/>
                  <a:sym typeface="Wingdings" panose="05000000000000000000" pitchFamily="2" charset="2"/>
                </a:rPr>
                <a:t>Q(s</a:t>
              </a:r>
              <a:r>
                <a:rPr lang="en-US" sz="1400" b="1" baseline="-25000" dirty="0">
                  <a:solidFill>
                    <a:schemeClr val="tx1"/>
                  </a:solidFill>
                  <a:cs typeface="Times New Roman" panose="02020603050405020304" pitchFamily="18" charset="0"/>
                  <a:sym typeface="Wingdings" panose="05000000000000000000" pitchFamily="2" charset="2"/>
                </a:rPr>
                <a:t>t</a:t>
              </a:r>
              <a:r>
                <a:rPr lang="en-US" sz="1400" b="1" dirty="0">
                  <a:solidFill>
                    <a:schemeClr val="tx1"/>
                  </a:solidFill>
                  <a:cs typeface="Times New Roman" panose="02020603050405020304" pitchFamily="18" charset="0"/>
                  <a:sym typeface="Wingdings" panose="05000000000000000000" pitchFamily="2" charset="2"/>
                </a:rPr>
                <a:t>, a</a:t>
              </a:r>
              <a:r>
                <a:rPr lang="en-US" sz="1400" b="1" baseline="-25000" dirty="0">
                  <a:solidFill>
                    <a:schemeClr val="tx1"/>
                  </a:solidFill>
                  <a:cs typeface="Times New Roman" panose="02020603050405020304" pitchFamily="18" charset="0"/>
                  <a:sym typeface="Wingdings" panose="05000000000000000000" pitchFamily="2" charset="2"/>
                </a:rPr>
                <a:t>t</a:t>
              </a:r>
              <a:r>
                <a:rPr lang="en-US" sz="1400" b="1" dirty="0">
                  <a:solidFill>
                    <a:schemeClr val="tx1"/>
                  </a:solidFill>
                  <a:cs typeface="Times New Roman" panose="02020603050405020304" pitchFamily="18" charset="0"/>
                  <a:sym typeface="Wingdings" panose="05000000000000000000" pitchFamily="2" charset="2"/>
                </a:rPr>
                <a:t>)  Q(s</a:t>
              </a:r>
              <a:r>
                <a:rPr lang="en-US" sz="1400" b="1" baseline="-25000" dirty="0">
                  <a:solidFill>
                    <a:schemeClr val="tx1"/>
                  </a:solidFill>
                  <a:cs typeface="Times New Roman" panose="02020603050405020304" pitchFamily="18" charset="0"/>
                  <a:sym typeface="Wingdings" panose="05000000000000000000" pitchFamily="2" charset="2"/>
                </a:rPr>
                <a:t>t</a:t>
              </a:r>
              <a:r>
                <a:rPr lang="en-US" sz="1400" b="1" dirty="0">
                  <a:solidFill>
                    <a:schemeClr val="tx1"/>
                  </a:solidFill>
                  <a:cs typeface="Times New Roman" panose="02020603050405020304" pitchFamily="18" charset="0"/>
                  <a:sym typeface="Wingdings" panose="05000000000000000000" pitchFamily="2" charset="2"/>
                </a:rPr>
                <a:t>, a</a:t>
              </a:r>
              <a:r>
                <a:rPr lang="en-US" sz="1400" b="1" baseline="-25000" dirty="0">
                  <a:solidFill>
                    <a:schemeClr val="tx1"/>
                  </a:solidFill>
                  <a:cs typeface="Times New Roman" panose="02020603050405020304" pitchFamily="18" charset="0"/>
                  <a:sym typeface="Wingdings" panose="05000000000000000000" pitchFamily="2" charset="2"/>
                </a:rPr>
                <a:t>t</a:t>
              </a:r>
              <a:r>
                <a:rPr lang="en-US" sz="1400" b="1" dirty="0">
                  <a:solidFill>
                    <a:schemeClr val="tx1"/>
                  </a:solidFill>
                  <a:cs typeface="Times New Roman" panose="02020603050405020304" pitchFamily="18" charset="0"/>
                  <a:sym typeface="Wingdings" panose="05000000000000000000" pitchFamily="2" charset="2"/>
                </a:rPr>
                <a:t>) + </a:t>
              </a:r>
              <a14:m>
                <m:oMath xmlns:m="http://schemas.openxmlformats.org/officeDocument/2006/math">
                  <m:r>
                    <a:rPr lang="en-US" sz="1400" b="1">
                      <a:solidFill>
                        <a:schemeClr val="tx1"/>
                      </a:solidFill>
                      <a:latin typeface="Cambria Math" panose="02040503050406030204" pitchFamily="18" charset="0"/>
                      <a:cs typeface="Times New Roman" panose="02020603050405020304" pitchFamily="18" charset="0"/>
                      <a:sym typeface="Wingdings" panose="05000000000000000000" pitchFamily="2" charset="2"/>
                    </a:rPr>
                    <m:t>𝜶</m:t>
                  </m:r>
                </m:oMath>
              </a14:m>
              <a:r>
                <a:rPr lang="en-US" sz="1400" b="1" dirty="0">
                  <a:solidFill>
                    <a:schemeClr val="tx1"/>
                  </a:solidFill>
                  <a:cs typeface="Times New Roman" panose="02020603050405020304" pitchFamily="18" charset="0"/>
                  <a:sym typeface="Wingdings" panose="05000000000000000000" pitchFamily="2" charset="2"/>
                </a:rPr>
                <a:t>(R</a:t>
              </a:r>
              <a:r>
                <a:rPr lang="en-US" sz="1400" b="1" baseline="-25000" dirty="0">
                  <a:solidFill>
                    <a:schemeClr val="tx1"/>
                  </a:solidFill>
                  <a:cs typeface="Times New Roman" panose="02020603050405020304" pitchFamily="18" charset="0"/>
                  <a:sym typeface="Wingdings" panose="05000000000000000000" pitchFamily="2" charset="2"/>
                </a:rPr>
                <a:t>t+1</a:t>
              </a:r>
              <a:r>
                <a:rPr lang="en-US" sz="1400" b="1" dirty="0">
                  <a:solidFill>
                    <a:schemeClr val="tx1"/>
                  </a:solidFill>
                  <a:cs typeface="Times New Roman" panose="02020603050405020304" pitchFamily="18" charset="0"/>
                  <a:sym typeface="Wingdings" panose="05000000000000000000" pitchFamily="2" charset="2"/>
                </a:rPr>
                <a:t> + </a:t>
              </a:r>
              <a14:m>
                <m:oMath xmlns:m="http://schemas.openxmlformats.org/officeDocument/2006/math">
                  <m:r>
                    <a:rPr lang="en-US" sz="1400" b="1">
                      <a:solidFill>
                        <a:schemeClr val="tx1"/>
                      </a:solidFill>
                      <a:latin typeface="Cambria Math" panose="02040503050406030204" pitchFamily="18" charset="0"/>
                      <a:cs typeface="Times New Roman" panose="02020603050405020304" pitchFamily="18" charset="0"/>
                      <a:sym typeface="Wingdings" panose="05000000000000000000" pitchFamily="2" charset="2"/>
                    </a:rPr>
                    <m:t>𝜸</m:t>
                  </m:r>
                  <m:r>
                    <a:rPr lang="en-IN" sz="1400" b="1">
                      <a:solidFill>
                        <a:schemeClr val="tx1"/>
                      </a:solidFill>
                      <a:latin typeface="Cambria Math" panose="02040503050406030204" pitchFamily="18" charset="0"/>
                      <a:cs typeface="Times New Roman" panose="02020603050405020304" pitchFamily="18" charset="0"/>
                      <a:sym typeface="Wingdings" panose="05000000000000000000" pitchFamily="2" charset="2"/>
                    </a:rPr>
                    <m:t>𝐐</m:t>
                  </m:r>
                </m:oMath>
              </a14:m>
              <a:r>
                <a:rPr lang="en-US" sz="1400" b="1" dirty="0">
                  <a:solidFill>
                    <a:schemeClr val="tx1"/>
                  </a:solidFill>
                  <a:cs typeface="Times New Roman" panose="02020603050405020304" pitchFamily="18" charset="0"/>
                  <a:sym typeface="Wingdings" panose="05000000000000000000" pitchFamily="2" charset="2"/>
                </a:rPr>
                <a:t>(s</a:t>
              </a:r>
              <a:r>
                <a:rPr lang="en-US" sz="1400" b="1" baseline="-25000" dirty="0">
                  <a:solidFill>
                    <a:schemeClr val="tx1"/>
                  </a:solidFill>
                  <a:cs typeface="Times New Roman" panose="02020603050405020304" pitchFamily="18" charset="0"/>
                  <a:sym typeface="Wingdings" panose="05000000000000000000" pitchFamily="2" charset="2"/>
                </a:rPr>
                <a:t>t+1</a:t>
              </a:r>
              <a:r>
                <a:rPr lang="en-US" sz="1400" b="1" dirty="0">
                  <a:solidFill>
                    <a:schemeClr val="tx1"/>
                  </a:solidFill>
                  <a:cs typeface="Times New Roman" panose="02020603050405020304" pitchFamily="18" charset="0"/>
                  <a:sym typeface="Wingdings" panose="05000000000000000000" pitchFamily="2" charset="2"/>
                </a:rPr>
                <a:t>, a</a:t>
              </a:r>
              <a:r>
                <a:rPr lang="en-US" sz="1400" b="1" baseline="-25000" dirty="0">
                  <a:solidFill>
                    <a:schemeClr val="tx1"/>
                  </a:solidFill>
                  <a:cs typeface="Times New Roman" panose="02020603050405020304" pitchFamily="18" charset="0"/>
                  <a:sym typeface="Wingdings" panose="05000000000000000000" pitchFamily="2" charset="2"/>
                </a:rPr>
                <a:t>t+1</a:t>
              </a:r>
              <a:r>
                <a:rPr lang="en-US" sz="1400" b="1" dirty="0">
                  <a:solidFill>
                    <a:schemeClr val="tx1"/>
                  </a:solidFill>
                  <a:cs typeface="Times New Roman" panose="02020603050405020304" pitchFamily="18" charset="0"/>
                  <a:sym typeface="Wingdings" panose="05000000000000000000" pitchFamily="2" charset="2"/>
                </a:rPr>
                <a:t>) – Q(s</a:t>
              </a:r>
              <a:r>
                <a:rPr lang="en-US" sz="1400" b="1" baseline="-25000" dirty="0">
                  <a:solidFill>
                    <a:schemeClr val="tx1"/>
                  </a:solidFill>
                  <a:cs typeface="Times New Roman" panose="02020603050405020304" pitchFamily="18" charset="0"/>
                  <a:sym typeface="Wingdings" panose="05000000000000000000" pitchFamily="2" charset="2"/>
                </a:rPr>
                <a:t>t</a:t>
              </a:r>
              <a:r>
                <a:rPr lang="en-US" sz="1400" b="1" dirty="0">
                  <a:solidFill>
                    <a:schemeClr val="tx1"/>
                  </a:solidFill>
                  <a:cs typeface="Times New Roman" panose="02020603050405020304" pitchFamily="18" charset="0"/>
                  <a:sym typeface="Wingdings" panose="05000000000000000000" pitchFamily="2" charset="2"/>
                </a:rPr>
                <a:t>, a</a:t>
              </a:r>
              <a:r>
                <a:rPr lang="en-US" sz="1400" b="1" baseline="-25000" dirty="0">
                  <a:solidFill>
                    <a:schemeClr val="tx1"/>
                  </a:solidFill>
                  <a:cs typeface="Times New Roman" panose="02020603050405020304" pitchFamily="18" charset="0"/>
                  <a:sym typeface="Wingdings" panose="05000000000000000000" pitchFamily="2" charset="2"/>
                </a:rPr>
                <a:t>t</a:t>
              </a:r>
              <a:r>
                <a:rPr lang="en-US" sz="1400" b="1" dirty="0">
                  <a:solidFill>
                    <a:schemeClr val="tx1"/>
                  </a:solidFill>
                  <a:cs typeface="Times New Roman" panose="02020603050405020304" pitchFamily="18" charset="0"/>
                  <a:sym typeface="Wingdings" panose="05000000000000000000" pitchFamily="2" charset="2"/>
                </a:rPr>
                <a:t>))</a:t>
              </a:r>
              <a:endParaRPr lang="en-IN" sz="1400" dirty="0">
                <a:solidFill>
                  <a:schemeClr val="tx1"/>
                </a:solidFill>
                <a:latin typeface="Times New Roman" panose="02020603050405020304" pitchFamily="18" charset="0"/>
                <a:cs typeface="Times New Roman" panose="02020603050405020304" pitchFamily="18" charset="0"/>
              </a:endParaRPr>
            </a:p>
          </dgm:t>
        </dgm:pt>
      </mc:Choice>
      <mc:Fallback xmlns="">
        <dgm:pt modelId="{EC160F25-AB0C-4B6E-B8FE-380EE6F73C99}">
          <dgm:prSet phldrT="[Text]" custT="1"/>
          <dgm:spPr>
            <a:ln w="57150"/>
          </dgm:spPr>
          <dgm:t>
            <a:bodyPr/>
            <a:lstStyle/>
            <a:p>
              <a:pPr>
                <a:buNone/>
              </a:pPr>
              <a:endPar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buNone/>
              </a:pPr>
              <a:r>
                <a:rPr lang="en-US" sz="1400" b="1"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Temporal Difference Learning:</a:t>
              </a:r>
            </a:p>
            <a:p>
              <a:pPr>
                <a:buNone/>
              </a:pP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1400" spc="-6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key</a:t>
              </a:r>
              <a:r>
                <a:rPr lang="en-US" sz="1400" spc="-5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idea</a:t>
              </a:r>
              <a:r>
                <a:rPr lang="en-US" sz="1400" spc="-5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a:t>
              </a:r>
              <a:r>
                <a:rPr lang="en-US" sz="1400" spc="-5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TD</a:t>
              </a:r>
              <a:r>
                <a:rPr lang="en-US" sz="1400" spc="-5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learning</a:t>
              </a:r>
              <a:r>
                <a:rPr lang="en-US" sz="1400" spc="-3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1400" spc="-6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1400" spc="-4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update</a:t>
              </a:r>
              <a:r>
                <a:rPr lang="en-US" sz="1400" spc="-4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1400" spc="-6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value</a:t>
              </a:r>
              <a:r>
                <a:rPr lang="en-US" sz="1400" spc="-5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function</a:t>
              </a:r>
              <a:r>
                <a:rPr lang="en-US" sz="1400" spc="3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V(S,) toward</a:t>
              </a:r>
              <a:r>
                <a:rPr lang="en-US" sz="1400" spc="-2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z="1400" spc="-5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estimated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return  (known as the </a:t>
              </a:r>
              <a:r>
                <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TD target).</a:t>
              </a:r>
            </a:p>
            <a:p>
              <a:pPr>
                <a:buNone/>
              </a:pPr>
              <a:r>
                <a:rPr lang="en-US" sz="1400" b="1" dirty="0">
                  <a:solidFill>
                    <a:schemeClr val="tx1"/>
                  </a:solidFill>
                  <a:cs typeface="Times New Roman" panose="02020603050405020304" pitchFamily="18" charset="0"/>
                </a:rPr>
                <a:t>V(s</a:t>
              </a:r>
              <a:r>
                <a:rPr lang="en-US" sz="1400" b="1" baseline="-25000" dirty="0">
                  <a:solidFill>
                    <a:schemeClr val="tx1"/>
                  </a:solidFill>
                  <a:cs typeface="Times New Roman" panose="02020603050405020304" pitchFamily="18" charset="0"/>
                </a:rPr>
                <a:t>t</a:t>
              </a:r>
              <a:r>
                <a:rPr lang="en-US" sz="1400" b="1" dirty="0">
                  <a:solidFill>
                    <a:schemeClr val="tx1"/>
                  </a:solidFill>
                  <a:cs typeface="Times New Roman" panose="02020603050405020304" pitchFamily="18" charset="0"/>
                </a:rPr>
                <a:t>) </a:t>
              </a:r>
              <a:r>
                <a:rPr lang="en-US" sz="1400" b="1" dirty="0">
                  <a:solidFill>
                    <a:schemeClr val="tx1"/>
                  </a:solidFill>
                  <a:cs typeface="Times New Roman" panose="02020603050405020304" pitchFamily="18" charset="0"/>
                  <a:sym typeface="Wingdings" panose="05000000000000000000" pitchFamily="2" charset="2"/>
                </a:rPr>
                <a:t> V(s</a:t>
              </a:r>
              <a:r>
                <a:rPr lang="en-US" sz="1400" b="1" baseline="-25000" dirty="0">
                  <a:solidFill>
                    <a:schemeClr val="tx1"/>
                  </a:solidFill>
                  <a:cs typeface="Times New Roman" panose="02020603050405020304" pitchFamily="18" charset="0"/>
                  <a:sym typeface="Wingdings" panose="05000000000000000000" pitchFamily="2" charset="2"/>
                </a:rPr>
                <a:t>t</a:t>
              </a:r>
              <a:r>
                <a:rPr lang="en-US" sz="1400" b="1" dirty="0">
                  <a:solidFill>
                    <a:schemeClr val="tx1"/>
                  </a:solidFill>
                  <a:cs typeface="Times New Roman" panose="02020603050405020304" pitchFamily="18" charset="0"/>
                  <a:sym typeface="Wingdings" panose="05000000000000000000" pitchFamily="2" charset="2"/>
                </a:rPr>
                <a:t>) + </a:t>
              </a:r>
              <a:r>
                <a:rPr lang="en-US" sz="1400" b="1" i="0">
                  <a:solidFill>
                    <a:schemeClr val="tx1"/>
                  </a:solidFill>
                  <a:latin typeface="Cambria Math" panose="02040503050406030204" pitchFamily="18" charset="0"/>
                  <a:cs typeface="Times New Roman" panose="02020603050405020304" pitchFamily="18" charset="0"/>
                  <a:sym typeface="Wingdings" panose="05000000000000000000" pitchFamily="2" charset="2"/>
                </a:rPr>
                <a:t>𝜶</a:t>
              </a:r>
              <a:r>
                <a:rPr lang="en-US" sz="1400" b="1" dirty="0">
                  <a:solidFill>
                    <a:schemeClr val="tx1"/>
                  </a:solidFill>
                  <a:cs typeface="Times New Roman" panose="02020603050405020304" pitchFamily="18" charset="0"/>
                  <a:sym typeface="Wingdings" panose="05000000000000000000" pitchFamily="2" charset="2"/>
                </a:rPr>
                <a:t>(R</a:t>
              </a:r>
              <a:r>
                <a:rPr lang="en-US" sz="1400" b="1" baseline="-25000" dirty="0">
                  <a:solidFill>
                    <a:schemeClr val="tx1"/>
                  </a:solidFill>
                  <a:cs typeface="Times New Roman" panose="02020603050405020304" pitchFamily="18" charset="0"/>
                  <a:sym typeface="Wingdings" panose="05000000000000000000" pitchFamily="2" charset="2"/>
                </a:rPr>
                <a:t>t+1</a:t>
              </a:r>
              <a:r>
                <a:rPr lang="en-US" sz="1400" b="1" dirty="0">
                  <a:solidFill>
                    <a:schemeClr val="tx1"/>
                  </a:solidFill>
                  <a:cs typeface="Times New Roman" panose="02020603050405020304" pitchFamily="18" charset="0"/>
                  <a:sym typeface="Wingdings" panose="05000000000000000000" pitchFamily="2" charset="2"/>
                </a:rPr>
                <a:t> + </a:t>
              </a:r>
              <a:r>
                <a:rPr lang="en-US" sz="1400" b="1" i="0">
                  <a:solidFill>
                    <a:schemeClr val="tx1"/>
                  </a:solidFill>
                  <a:latin typeface="Cambria Math" panose="02040503050406030204" pitchFamily="18" charset="0"/>
                  <a:cs typeface="Times New Roman" panose="02020603050405020304" pitchFamily="18" charset="0"/>
                  <a:sym typeface="Wingdings" panose="05000000000000000000" pitchFamily="2" charset="2"/>
                </a:rPr>
                <a:t>𝜸</a:t>
              </a:r>
              <a:r>
                <a:rPr lang="en-US" sz="1400" b="1" dirty="0">
                  <a:solidFill>
                    <a:schemeClr val="tx1"/>
                  </a:solidFill>
                  <a:cs typeface="Times New Roman" panose="02020603050405020304" pitchFamily="18" charset="0"/>
                  <a:sym typeface="Wingdings" panose="05000000000000000000" pitchFamily="2" charset="2"/>
                </a:rPr>
                <a:t>V(s</a:t>
              </a:r>
              <a:r>
                <a:rPr lang="en-US" sz="1400" b="1" baseline="-25000" dirty="0">
                  <a:solidFill>
                    <a:schemeClr val="tx1"/>
                  </a:solidFill>
                  <a:cs typeface="Times New Roman" panose="02020603050405020304" pitchFamily="18" charset="0"/>
                  <a:sym typeface="Wingdings" panose="05000000000000000000" pitchFamily="2" charset="2"/>
                </a:rPr>
                <a:t>t+1</a:t>
              </a:r>
              <a:r>
                <a:rPr lang="en-US" sz="1400" b="1" dirty="0">
                  <a:solidFill>
                    <a:schemeClr val="tx1"/>
                  </a:solidFill>
                  <a:cs typeface="Times New Roman" panose="02020603050405020304" pitchFamily="18" charset="0"/>
                  <a:sym typeface="Wingdings" panose="05000000000000000000" pitchFamily="2" charset="2"/>
                </a:rPr>
                <a:t>) – V(s</a:t>
              </a:r>
              <a:r>
                <a:rPr lang="en-US" sz="1400" b="1" baseline="-25000" dirty="0">
                  <a:solidFill>
                    <a:schemeClr val="tx1"/>
                  </a:solidFill>
                  <a:cs typeface="Times New Roman" panose="02020603050405020304" pitchFamily="18" charset="0"/>
                  <a:sym typeface="Wingdings" panose="05000000000000000000" pitchFamily="2" charset="2"/>
                </a:rPr>
                <a:t>t</a:t>
              </a:r>
              <a:r>
                <a:rPr lang="en-US" sz="1400" b="1" dirty="0">
                  <a:solidFill>
                    <a:schemeClr val="tx1"/>
                  </a:solidFill>
                  <a:cs typeface="Times New Roman" panose="02020603050405020304" pitchFamily="18" charset="0"/>
                  <a:sym typeface="Wingdings" panose="05000000000000000000" pitchFamily="2" charset="2"/>
                </a:rPr>
                <a:t>))</a:t>
              </a:r>
              <a:endParaRPr lang="en-US" sz="14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p>
              <a:pPr>
                <a:buNone/>
              </a:pPr>
              <a:r>
                <a:rPr lang="en-US" sz="1400" spc="-10" dirty="0">
                  <a:solidFill>
                    <a:schemeClr val="tx1"/>
                  </a:solidFill>
                  <a:latin typeface="Times New Roman" panose="02020603050405020304" pitchFamily="18" charset="0"/>
                  <a:cs typeface="Times New Roman" panose="02020603050405020304" pitchFamily="18" charset="0"/>
                </a:rPr>
                <a:t>Similarly, for Q-value estimation:</a:t>
              </a:r>
              <a:endParaRPr lang="en-IN" sz="1400" spc="-10" dirty="0">
                <a:solidFill>
                  <a:schemeClr val="tx1"/>
                </a:solidFill>
                <a:latin typeface="Times New Roman" panose="02020603050405020304" pitchFamily="18" charset="0"/>
                <a:cs typeface="Times New Roman" panose="02020603050405020304" pitchFamily="18" charset="0"/>
              </a:endParaRPr>
            </a:p>
            <a:p>
              <a:pPr>
                <a:buNone/>
              </a:pPr>
              <a:r>
                <a:rPr lang="en-US" sz="1400" b="1" dirty="0">
                  <a:solidFill>
                    <a:schemeClr val="tx1"/>
                  </a:solidFill>
                  <a:cs typeface="Times New Roman" panose="02020603050405020304" pitchFamily="18" charset="0"/>
                  <a:sym typeface="Wingdings" panose="05000000000000000000" pitchFamily="2" charset="2"/>
                </a:rPr>
                <a:t>Q(s</a:t>
              </a:r>
              <a:r>
                <a:rPr lang="en-US" sz="1400" b="1" baseline="-25000" dirty="0">
                  <a:solidFill>
                    <a:schemeClr val="tx1"/>
                  </a:solidFill>
                  <a:cs typeface="Times New Roman" panose="02020603050405020304" pitchFamily="18" charset="0"/>
                  <a:sym typeface="Wingdings" panose="05000000000000000000" pitchFamily="2" charset="2"/>
                </a:rPr>
                <a:t>t</a:t>
              </a:r>
              <a:r>
                <a:rPr lang="en-US" sz="1400" b="1" dirty="0">
                  <a:solidFill>
                    <a:schemeClr val="tx1"/>
                  </a:solidFill>
                  <a:cs typeface="Times New Roman" panose="02020603050405020304" pitchFamily="18" charset="0"/>
                  <a:sym typeface="Wingdings" panose="05000000000000000000" pitchFamily="2" charset="2"/>
                </a:rPr>
                <a:t>, a</a:t>
              </a:r>
              <a:r>
                <a:rPr lang="en-US" sz="1400" b="1" baseline="-25000" dirty="0">
                  <a:solidFill>
                    <a:schemeClr val="tx1"/>
                  </a:solidFill>
                  <a:cs typeface="Times New Roman" panose="02020603050405020304" pitchFamily="18" charset="0"/>
                  <a:sym typeface="Wingdings" panose="05000000000000000000" pitchFamily="2" charset="2"/>
                </a:rPr>
                <a:t>t</a:t>
              </a:r>
              <a:r>
                <a:rPr lang="en-US" sz="1400" b="1" dirty="0">
                  <a:solidFill>
                    <a:schemeClr val="tx1"/>
                  </a:solidFill>
                  <a:cs typeface="Times New Roman" panose="02020603050405020304" pitchFamily="18" charset="0"/>
                  <a:sym typeface="Wingdings" panose="05000000000000000000" pitchFamily="2" charset="2"/>
                </a:rPr>
                <a:t>)  Q(s</a:t>
              </a:r>
              <a:r>
                <a:rPr lang="en-US" sz="1400" b="1" baseline="-25000" dirty="0">
                  <a:solidFill>
                    <a:schemeClr val="tx1"/>
                  </a:solidFill>
                  <a:cs typeface="Times New Roman" panose="02020603050405020304" pitchFamily="18" charset="0"/>
                  <a:sym typeface="Wingdings" panose="05000000000000000000" pitchFamily="2" charset="2"/>
                </a:rPr>
                <a:t>t</a:t>
              </a:r>
              <a:r>
                <a:rPr lang="en-US" sz="1400" b="1" dirty="0">
                  <a:solidFill>
                    <a:schemeClr val="tx1"/>
                  </a:solidFill>
                  <a:cs typeface="Times New Roman" panose="02020603050405020304" pitchFamily="18" charset="0"/>
                  <a:sym typeface="Wingdings" panose="05000000000000000000" pitchFamily="2" charset="2"/>
                </a:rPr>
                <a:t>, a</a:t>
              </a:r>
              <a:r>
                <a:rPr lang="en-US" sz="1400" b="1" baseline="-25000" dirty="0">
                  <a:solidFill>
                    <a:schemeClr val="tx1"/>
                  </a:solidFill>
                  <a:cs typeface="Times New Roman" panose="02020603050405020304" pitchFamily="18" charset="0"/>
                  <a:sym typeface="Wingdings" panose="05000000000000000000" pitchFamily="2" charset="2"/>
                </a:rPr>
                <a:t>t</a:t>
              </a:r>
              <a:r>
                <a:rPr lang="en-US" sz="1400" b="1" dirty="0">
                  <a:solidFill>
                    <a:schemeClr val="tx1"/>
                  </a:solidFill>
                  <a:cs typeface="Times New Roman" panose="02020603050405020304" pitchFamily="18" charset="0"/>
                  <a:sym typeface="Wingdings" panose="05000000000000000000" pitchFamily="2" charset="2"/>
                </a:rPr>
                <a:t>) + </a:t>
              </a:r>
              <a:r>
                <a:rPr lang="en-US" sz="1400" b="1" i="0">
                  <a:solidFill>
                    <a:schemeClr val="tx1"/>
                  </a:solidFill>
                  <a:latin typeface="Cambria Math" panose="02040503050406030204" pitchFamily="18" charset="0"/>
                  <a:cs typeface="Times New Roman" panose="02020603050405020304" pitchFamily="18" charset="0"/>
                  <a:sym typeface="Wingdings" panose="05000000000000000000" pitchFamily="2" charset="2"/>
                </a:rPr>
                <a:t>𝜶</a:t>
              </a:r>
              <a:r>
                <a:rPr lang="en-US" sz="1400" b="1" dirty="0">
                  <a:solidFill>
                    <a:schemeClr val="tx1"/>
                  </a:solidFill>
                  <a:cs typeface="Times New Roman" panose="02020603050405020304" pitchFamily="18" charset="0"/>
                  <a:sym typeface="Wingdings" panose="05000000000000000000" pitchFamily="2" charset="2"/>
                </a:rPr>
                <a:t>(R</a:t>
              </a:r>
              <a:r>
                <a:rPr lang="en-US" sz="1400" b="1" baseline="-25000" dirty="0">
                  <a:solidFill>
                    <a:schemeClr val="tx1"/>
                  </a:solidFill>
                  <a:cs typeface="Times New Roman" panose="02020603050405020304" pitchFamily="18" charset="0"/>
                  <a:sym typeface="Wingdings" panose="05000000000000000000" pitchFamily="2" charset="2"/>
                </a:rPr>
                <a:t>t+1</a:t>
              </a:r>
              <a:r>
                <a:rPr lang="en-US" sz="1400" b="1" dirty="0">
                  <a:solidFill>
                    <a:schemeClr val="tx1"/>
                  </a:solidFill>
                  <a:cs typeface="Times New Roman" panose="02020603050405020304" pitchFamily="18" charset="0"/>
                  <a:sym typeface="Wingdings" panose="05000000000000000000" pitchFamily="2" charset="2"/>
                </a:rPr>
                <a:t> + </a:t>
              </a:r>
              <a:r>
                <a:rPr lang="en-US" sz="1400" b="1" i="0">
                  <a:solidFill>
                    <a:schemeClr val="tx1"/>
                  </a:solidFill>
                  <a:latin typeface="Cambria Math" panose="02040503050406030204" pitchFamily="18" charset="0"/>
                  <a:cs typeface="Times New Roman" panose="02020603050405020304" pitchFamily="18" charset="0"/>
                  <a:sym typeface="Wingdings" panose="05000000000000000000" pitchFamily="2" charset="2"/>
                </a:rPr>
                <a:t>𝜸</a:t>
              </a:r>
              <a:r>
                <a:rPr lang="en-IN" sz="1400" b="1" i="0">
                  <a:solidFill>
                    <a:schemeClr val="tx1"/>
                  </a:solidFill>
                  <a:latin typeface="Cambria Math" panose="02040503050406030204" pitchFamily="18" charset="0"/>
                  <a:cs typeface="Times New Roman" panose="02020603050405020304" pitchFamily="18" charset="0"/>
                  <a:sym typeface="Wingdings" panose="05000000000000000000" pitchFamily="2" charset="2"/>
                </a:rPr>
                <a:t>𝐐</a:t>
              </a:r>
              <a:r>
                <a:rPr lang="en-US" sz="1400" b="1" dirty="0">
                  <a:solidFill>
                    <a:schemeClr val="tx1"/>
                  </a:solidFill>
                  <a:cs typeface="Times New Roman" panose="02020603050405020304" pitchFamily="18" charset="0"/>
                  <a:sym typeface="Wingdings" panose="05000000000000000000" pitchFamily="2" charset="2"/>
                </a:rPr>
                <a:t>(s</a:t>
              </a:r>
              <a:r>
                <a:rPr lang="en-US" sz="1400" b="1" baseline="-25000" dirty="0">
                  <a:solidFill>
                    <a:schemeClr val="tx1"/>
                  </a:solidFill>
                  <a:cs typeface="Times New Roman" panose="02020603050405020304" pitchFamily="18" charset="0"/>
                  <a:sym typeface="Wingdings" panose="05000000000000000000" pitchFamily="2" charset="2"/>
                </a:rPr>
                <a:t>t+1</a:t>
              </a:r>
              <a:r>
                <a:rPr lang="en-US" sz="1400" b="1" dirty="0">
                  <a:solidFill>
                    <a:schemeClr val="tx1"/>
                  </a:solidFill>
                  <a:cs typeface="Times New Roman" panose="02020603050405020304" pitchFamily="18" charset="0"/>
                  <a:sym typeface="Wingdings" panose="05000000000000000000" pitchFamily="2" charset="2"/>
                </a:rPr>
                <a:t>, a</a:t>
              </a:r>
              <a:r>
                <a:rPr lang="en-US" sz="1400" b="1" baseline="-25000" dirty="0">
                  <a:solidFill>
                    <a:schemeClr val="tx1"/>
                  </a:solidFill>
                  <a:cs typeface="Times New Roman" panose="02020603050405020304" pitchFamily="18" charset="0"/>
                  <a:sym typeface="Wingdings" panose="05000000000000000000" pitchFamily="2" charset="2"/>
                </a:rPr>
                <a:t>t+1</a:t>
              </a:r>
              <a:r>
                <a:rPr lang="en-US" sz="1400" b="1" dirty="0">
                  <a:solidFill>
                    <a:schemeClr val="tx1"/>
                  </a:solidFill>
                  <a:cs typeface="Times New Roman" panose="02020603050405020304" pitchFamily="18" charset="0"/>
                  <a:sym typeface="Wingdings" panose="05000000000000000000" pitchFamily="2" charset="2"/>
                </a:rPr>
                <a:t>) – Q(s</a:t>
              </a:r>
              <a:r>
                <a:rPr lang="en-US" sz="1400" b="1" baseline="-25000" dirty="0">
                  <a:solidFill>
                    <a:schemeClr val="tx1"/>
                  </a:solidFill>
                  <a:cs typeface="Times New Roman" panose="02020603050405020304" pitchFamily="18" charset="0"/>
                  <a:sym typeface="Wingdings" panose="05000000000000000000" pitchFamily="2" charset="2"/>
                </a:rPr>
                <a:t>t</a:t>
              </a:r>
              <a:r>
                <a:rPr lang="en-US" sz="1400" b="1" dirty="0">
                  <a:solidFill>
                    <a:schemeClr val="tx1"/>
                  </a:solidFill>
                  <a:cs typeface="Times New Roman" panose="02020603050405020304" pitchFamily="18" charset="0"/>
                  <a:sym typeface="Wingdings" panose="05000000000000000000" pitchFamily="2" charset="2"/>
                </a:rPr>
                <a:t>, a</a:t>
              </a:r>
              <a:r>
                <a:rPr lang="en-US" sz="1400" b="1" baseline="-25000" dirty="0">
                  <a:solidFill>
                    <a:schemeClr val="tx1"/>
                  </a:solidFill>
                  <a:cs typeface="Times New Roman" panose="02020603050405020304" pitchFamily="18" charset="0"/>
                  <a:sym typeface="Wingdings" panose="05000000000000000000" pitchFamily="2" charset="2"/>
                </a:rPr>
                <a:t>t</a:t>
              </a:r>
              <a:r>
                <a:rPr lang="en-US" sz="1400" b="1" dirty="0">
                  <a:solidFill>
                    <a:schemeClr val="tx1"/>
                  </a:solidFill>
                  <a:cs typeface="Times New Roman" panose="02020603050405020304" pitchFamily="18" charset="0"/>
                  <a:sym typeface="Wingdings" panose="05000000000000000000" pitchFamily="2" charset="2"/>
                </a:rPr>
                <a:t>))</a:t>
              </a:r>
              <a:endParaRPr lang="en-IN" sz="1400" dirty="0">
                <a:solidFill>
                  <a:schemeClr val="tx1"/>
                </a:solidFill>
                <a:latin typeface="Times New Roman" panose="02020603050405020304" pitchFamily="18" charset="0"/>
                <a:cs typeface="Times New Roman" panose="02020603050405020304" pitchFamily="18" charset="0"/>
              </a:endParaRPr>
            </a:p>
          </dgm:t>
        </dgm:pt>
      </mc:Fallback>
    </mc:AlternateContent>
    <dgm:pt modelId="{E2D5D76F-C05D-4D6E-83C3-028A284F0500}" type="parTrans" cxnId="{5D720F28-B904-4C6D-9044-5E5CAC04D7AA}">
      <dgm:prSet/>
      <dgm:spPr/>
      <dgm:t>
        <a:bodyPr/>
        <a:lstStyle/>
        <a:p>
          <a:endParaRPr lang="en-IN" sz="1400"/>
        </a:p>
      </dgm:t>
    </dgm:pt>
    <dgm:pt modelId="{EB1653E6-23B4-4DF7-8C30-0CA62C237D1E}" type="sibTrans" cxnId="{5D720F28-B904-4C6D-9044-5E5CAC04D7AA}">
      <dgm:prSet/>
      <dgm:spPr/>
      <dgm:t>
        <a:bodyPr/>
        <a:lstStyle/>
        <a:p>
          <a:endParaRPr lang="en-IN" sz="1400"/>
        </a:p>
      </dgm:t>
    </dgm:pt>
    <dgm:pt modelId="{EE9E3E15-829F-4FA0-AB48-3E8004FF5342}">
      <dgm:prSet phldrT="[Text]" custT="1"/>
      <dgm:spPr>
        <a:ln w="57150"/>
      </dgm:spPr>
      <dgm:t>
        <a:bodyPr/>
        <a:lstStyle/>
        <a:p>
          <a:endParaRPr lang="en-US" sz="1400" b="1" dirty="0">
            <a:solidFill>
              <a:schemeClr val="tx1"/>
            </a:solidFill>
            <a:latin typeface="Times New Roman" panose="02020603050405020304" pitchFamily="18" charset="0"/>
            <a:cs typeface="Times New Roman" panose="02020603050405020304" pitchFamily="18" charset="0"/>
          </a:endParaRPr>
        </a:p>
        <a:p>
          <a:endParaRPr lang="en-US" sz="1400" b="1" dirty="0">
            <a:solidFill>
              <a:schemeClr val="tx1"/>
            </a:solidFill>
            <a:latin typeface="Times New Roman" panose="02020603050405020304" pitchFamily="18" charset="0"/>
            <a:cs typeface="Times New Roman" panose="02020603050405020304" pitchFamily="18" charset="0"/>
          </a:endParaRPr>
        </a:p>
        <a:p>
          <a:r>
            <a:rPr lang="en-US" sz="1400" b="1" dirty="0">
              <a:solidFill>
                <a:schemeClr val="tx1"/>
              </a:solidFill>
              <a:latin typeface="Times New Roman" panose="02020603050405020304" pitchFamily="18" charset="0"/>
              <a:cs typeface="Times New Roman" panose="02020603050405020304" pitchFamily="18" charset="0"/>
            </a:rPr>
            <a:t>Q-learning &amp; DQN:</a:t>
          </a:r>
        </a:p>
        <a:p>
          <a:endParaRPr lang="en-US" sz="1400" b="1"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Q learning</a:t>
          </a:r>
          <a:r>
            <a:rPr lang="en-US" sz="1400" spc="-5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algorithm</a:t>
          </a:r>
          <a:r>
            <a:rPr lang="en-US" sz="1400" spc="-3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evaluates</a:t>
          </a:r>
          <a:r>
            <a:rPr lang="en-US" sz="1400" spc="-4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which</a:t>
          </a:r>
          <a:r>
            <a:rPr lang="en-US" sz="1400" spc="-3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action</a:t>
          </a:r>
          <a:r>
            <a:rPr lang="en-US" sz="1400" spc="-2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to take</a:t>
          </a:r>
          <a:r>
            <a:rPr lang="en-US" sz="1400" spc="-7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based</a:t>
          </a:r>
          <a:r>
            <a:rPr lang="en-US" sz="1400" spc="-6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on</a:t>
          </a:r>
          <a:r>
            <a:rPr lang="en-US" sz="1400" spc="-6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400" spc="-6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Q-value</a:t>
          </a:r>
          <a:r>
            <a:rPr lang="en-US" sz="1400" spc="-6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function.</a:t>
          </a:r>
        </a:p>
        <a:p>
          <a:endParaRPr lang="en-US" sz="1400" b="1" dirty="0">
            <a:solidFill>
              <a:schemeClr val="tx1"/>
            </a:solidFill>
            <a:effectLst/>
            <a:latin typeface="Times New Roman" panose="02020603050405020304" pitchFamily="18" charset="0"/>
            <a:cs typeface="Times New Roman" panose="02020603050405020304" pitchFamily="18" charset="0"/>
          </a:endParaRPr>
        </a:p>
        <a:p>
          <a:r>
            <a:rPr lang="en-IN" sz="1400" dirty="0">
              <a:solidFill>
                <a:schemeClr val="tx1"/>
              </a:solidFill>
              <a:latin typeface="Times New Roman" panose="02020603050405020304" pitchFamily="18" charset="0"/>
              <a:cs typeface="Times New Roman" panose="02020603050405020304" pitchFamily="18" charset="0"/>
            </a:rPr>
            <a:t>Through the use of a Deep Neural Network, we will try to find the optimum weights for which the rewards are maximized. ANN and DNN learn to map states to values or state action pairs to Q values.</a:t>
          </a:r>
          <a:endParaRPr lang="en-US" sz="1400"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dgm:t>
    </dgm:pt>
    <dgm:pt modelId="{9314C92F-12E0-4E06-B1B9-E3C8624A0CE3}" type="parTrans" cxnId="{8CCEB228-80CF-4EB8-841A-AAE88BD5B690}">
      <dgm:prSet/>
      <dgm:spPr/>
      <dgm:t>
        <a:bodyPr/>
        <a:lstStyle/>
        <a:p>
          <a:endParaRPr lang="en-IN" sz="1400"/>
        </a:p>
      </dgm:t>
    </dgm:pt>
    <dgm:pt modelId="{7972E171-DDD7-48BB-8035-3AB97E2EC774}" type="sibTrans" cxnId="{8CCEB228-80CF-4EB8-841A-AAE88BD5B690}">
      <dgm:prSet/>
      <dgm:spPr/>
      <dgm:t>
        <a:bodyPr/>
        <a:lstStyle/>
        <a:p>
          <a:endParaRPr lang="en-IN" sz="1400"/>
        </a:p>
      </dgm:t>
    </dgm:pt>
    <dgm:pt modelId="{0111FA16-8550-4B5C-9A8F-A0F1F80F97EF}">
      <dgm:prSet custT="1"/>
      <dgm:spPr>
        <a:ln w="57150"/>
      </dgm:spPr>
      <dgm:t>
        <a:bodyPr/>
        <a:lstStyle/>
        <a:p>
          <a:r>
            <a:rPr lang="en-US" sz="1400" b="1" dirty="0">
              <a:solidFill>
                <a:schemeClr val="tx1"/>
              </a:solidFill>
              <a:latin typeface="Times New Roman" panose="02020603050405020304" pitchFamily="18" charset="0"/>
              <a:cs typeface="Times New Roman" panose="02020603050405020304" pitchFamily="18" charset="0"/>
            </a:rPr>
            <a:t>Markov Decision Process:</a:t>
          </a:r>
        </a:p>
        <a:p>
          <a:r>
            <a:rPr lang="en-US" sz="1400" dirty="0">
              <a:solidFill>
                <a:schemeClr val="tx1"/>
              </a:solidFill>
              <a:latin typeface="Times New Roman" panose="02020603050405020304" pitchFamily="18" charset="0"/>
              <a:cs typeface="Times New Roman" panose="02020603050405020304" pitchFamily="18" charset="0"/>
            </a:rPr>
            <a:t>Markov Decision Process describes an environment for reinforcement learning.</a:t>
          </a:r>
        </a:p>
      </dgm:t>
    </dgm:pt>
    <dgm:pt modelId="{A6F2E35D-A051-46EF-93B7-7001B3C26AA5}" type="parTrans" cxnId="{A5FAD2E0-2BAE-42B4-81DE-4A42E022D144}">
      <dgm:prSet/>
      <dgm:spPr/>
      <dgm:t>
        <a:bodyPr/>
        <a:lstStyle/>
        <a:p>
          <a:endParaRPr lang="en-IN" sz="1400"/>
        </a:p>
      </dgm:t>
    </dgm:pt>
    <dgm:pt modelId="{94673919-B711-4D32-A2C5-2554ECC149A7}" type="sibTrans" cxnId="{A5FAD2E0-2BAE-42B4-81DE-4A42E022D144}">
      <dgm:prSet/>
      <dgm:spPr/>
      <dgm:t>
        <a:bodyPr/>
        <a:lstStyle/>
        <a:p>
          <a:endParaRPr lang="en-IN" sz="1400"/>
        </a:p>
      </dgm:t>
    </dgm:pt>
    <dgm:pt modelId="{FB428BE6-6501-4AD4-A84E-74DD6B18D12C}" type="pres">
      <dgm:prSet presAssocID="{1D80F800-4720-40E8-9A7D-7839FFD89F26}" presName="diagram" presStyleCnt="0">
        <dgm:presLayoutVars>
          <dgm:dir/>
          <dgm:resizeHandles val="exact"/>
        </dgm:presLayoutVars>
      </dgm:prSet>
      <dgm:spPr/>
    </dgm:pt>
    <dgm:pt modelId="{D0984740-7BA6-46A2-8CB1-3AA4C38DAFD9}" type="pres">
      <dgm:prSet presAssocID="{679B53BA-4249-4EFD-8B1F-83EC511048F7}" presName="node" presStyleLbl="node1" presStyleIdx="0" presStyleCnt="4" custScaleX="117670" custLinFactNeighborX="-56900" custLinFactNeighborY="-270">
        <dgm:presLayoutVars>
          <dgm:bulletEnabled val="1"/>
        </dgm:presLayoutVars>
      </dgm:prSet>
      <dgm:spPr/>
    </dgm:pt>
    <dgm:pt modelId="{5FA2938C-6A3C-407A-9654-70C2AD48DD4F}" type="pres">
      <dgm:prSet presAssocID="{423FAA3F-AFF6-4625-AB0B-A400A48E76D3}" presName="sibTrans" presStyleCnt="0"/>
      <dgm:spPr/>
    </dgm:pt>
    <dgm:pt modelId="{8E49FB5A-B850-4E79-BA28-FBC597374B9F}" type="pres">
      <dgm:prSet presAssocID="{0111FA16-8550-4B5C-9A8F-A0F1F80F97EF}" presName="node" presStyleLbl="node1" presStyleIdx="1" presStyleCnt="4" custScaleX="47322" custScaleY="83443" custLinFactNeighborX="-58978" custLinFactNeighborY="4634">
        <dgm:presLayoutVars>
          <dgm:bulletEnabled val="1"/>
        </dgm:presLayoutVars>
      </dgm:prSet>
      <dgm:spPr/>
    </dgm:pt>
    <dgm:pt modelId="{75F0EAE6-41B2-4EF2-BFFF-2B1F1817C7D4}" type="pres">
      <dgm:prSet presAssocID="{94673919-B711-4D32-A2C5-2554ECC149A7}" presName="sibTrans" presStyleCnt="0"/>
      <dgm:spPr/>
    </dgm:pt>
    <dgm:pt modelId="{1997508B-549D-401F-BD73-71EC07CADB28}" type="pres">
      <dgm:prSet presAssocID="{EC160F25-AB0C-4B6E-B8FE-380EE6F73C99}" presName="node" presStyleLbl="node1" presStyleIdx="2" presStyleCnt="4" custLinFactX="53927" custLinFactY="-12175" custLinFactNeighborX="100000" custLinFactNeighborY="-100000">
        <dgm:presLayoutVars>
          <dgm:bulletEnabled val="1"/>
        </dgm:presLayoutVars>
      </dgm:prSet>
      <dgm:spPr/>
    </dgm:pt>
    <dgm:pt modelId="{145A27A3-497B-4A8B-AF09-89DA80B7585B}" type="pres">
      <dgm:prSet presAssocID="{EB1653E6-23B4-4DF7-8C30-0CA62C237D1E}" presName="sibTrans" presStyleCnt="0"/>
      <dgm:spPr/>
    </dgm:pt>
    <dgm:pt modelId="{5C1AD4CF-CBC9-4AD7-BFD9-AF966298A4B2}" type="pres">
      <dgm:prSet presAssocID="{EE9E3E15-829F-4FA0-AB48-3E8004FF5342}" presName="node" presStyleLbl="node1" presStyleIdx="3" presStyleCnt="4" custScaleX="124775" custLinFactX="-16069" custLinFactNeighborX="-100000" custLinFactNeighborY="-7392">
        <dgm:presLayoutVars>
          <dgm:bulletEnabled val="1"/>
        </dgm:presLayoutVars>
      </dgm:prSet>
      <dgm:spPr/>
    </dgm:pt>
  </dgm:ptLst>
  <dgm:cxnLst>
    <dgm:cxn modelId="{F9A3A523-9B0A-4DF3-8F49-9FDAF2A1606A}" type="presOf" srcId="{EE9E3E15-829F-4FA0-AB48-3E8004FF5342}" destId="{5C1AD4CF-CBC9-4AD7-BFD9-AF966298A4B2}" srcOrd="0" destOrd="0" presId="urn:microsoft.com/office/officeart/2005/8/layout/default"/>
    <dgm:cxn modelId="{5D720F28-B904-4C6D-9044-5E5CAC04D7AA}" srcId="{1D80F800-4720-40E8-9A7D-7839FFD89F26}" destId="{EC160F25-AB0C-4B6E-B8FE-380EE6F73C99}" srcOrd="2" destOrd="0" parTransId="{E2D5D76F-C05D-4D6E-83C3-028A284F0500}" sibTransId="{EB1653E6-23B4-4DF7-8C30-0CA62C237D1E}"/>
    <dgm:cxn modelId="{8CCEB228-80CF-4EB8-841A-AAE88BD5B690}" srcId="{1D80F800-4720-40E8-9A7D-7839FFD89F26}" destId="{EE9E3E15-829F-4FA0-AB48-3E8004FF5342}" srcOrd="3" destOrd="0" parTransId="{9314C92F-12E0-4E06-B1B9-E3C8624A0CE3}" sibTransId="{7972E171-DDD7-48BB-8035-3AB97E2EC774}"/>
    <dgm:cxn modelId="{BEB2F928-A4A8-4C5A-8AF3-8DE45C501C12}" srcId="{1D80F800-4720-40E8-9A7D-7839FFD89F26}" destId="{679B53BA-4249-4EFD-8B1F-83EC511048F7}" srcOrd="0" destOrd="0" parTransId="{9B800937-46DE-4CBD-B248-585A98673FA6}" sibTransId="{423FAA3F-AFF6-4625-AB0B-A400A48E76D3}"/>
    <dgm:cxn modelId="{A5B2A53A-A696-4C0D-A2A7-7E1893973E60}" type="presOf" srcId="{EC160F25-AB0C-4B6E-B8FE-380EE6F73C99}" destId="{1997508B-549D-401F-BD73-71EC07CADB28}" srcOrd="0" destOrd="0" presId="urn:microsoft.com/office/officeart/2005/8/layout/default"/>
    <dgm:cxn modelId="{91D40D3E-EABA-41D9-AE57-F898435939E9}" type="presOf" srcId="{0111FA16-8550-4B5C-9A8F-A0F1F80F97EF}" destId="{8E49FB5A-B850-4E79-BA28-FBC597374B9F}" srcOrd="0" destOrd="0" presId="urn:microsoft.com/office/officeart/2005/8/layout/default"/>
    <dgm:cxn modelId="{A859E050-B68A-43ED-B4C2-EE072772F649}" type="presOf" srcId="{679B53BA-4249-4EFD-8B1F-83EC511048F7}" destId="{D0984740-7BA6-46A2-8CB1-3AA4C38DAFD9}" srcOrd="0" destOrd="0" presId="urn:microsoft.com/office/officeart/2005/8/layout/default"/>
    <dgm:cxn modelId="{9FC6CAB0-700A-4FD3-82F1-0648DF2B629C}" type="presOf" srcId="{1D80F800-4720-40E8-9A7D-7839FFD89F26}" destId="{FB428BE6-6501-4AD4-A84E-74DD6B18D12C}" srcOrd="0" destOrd="0" presId="urn:microsoft.com/office/officeart/2005/8/layout/default"/>
    <dgm:cxn modelId="{A5FAD2E0-2BAE-42B4-81DE-4A42E022D144}" srcId="{1D80F800-4720-40E8-9A7D-7839FFD89F26}" destId="{0111FA16-8550-4B5C-9A8F-A0F1F80F97EF}" srcOrd="1" destOrd="0" parTransId="{A6F2E35D-A051-46EF-93B7-7001B3C26AA5}" sibTransId="{94673919-B711-4D32-A2C5-2554ECC149A7}"/>
    <dgm:cxn modelId="{67E7FC96-D391-48FF-AE54-D8DCBB44655F}" type="presParOf" srcId="{FB428BE6-6501-4AD4-A84E-74DD6B18D12C}" destId="{D0984740-7BA6-46A2-8CB1-3AA4C38DAFD9}" srcOrd="0" destOrd="0" presId="urn:microsoft.com/office/officeart/2005/8/layout/default"/>
    <dgm:cxn modelId="{BDA82831-2447-4F83-8E0E-9FF47E0E9D01}" type="presParOf" srcId="{FB428BE6-6501-4AD4-A84E-74DD6B18D12C}" destId="{5FA2938C-6A3C-407A-9654-70C2AD48DD4F}" srcOrd="1" destOrd="0" presId="urn:microsoft.com/office/officeart/2005/8/layout/default"/>
    <dgm:cxn modelId="{3DAE7A5C-5FC9-48FC-B536-99707FB11CE8}" type="presParOf" srcId="{FB428BE6-6501-4AD4-A84E-74DD6B18D12C}" destId="{8E49FB5A-B850-4E79-BA28-FBC597374B9F}" srcOrd="2" destOrd="0" presId="urn:microsoft.com/office/officeart/2005/8/layout/default"/>
    <dgm:cxn modelId="{79629010-5827-4A84-B566-1516508C3F24}" type="presParOf" srcId="{FB428BE6-6501-4AD4-A84E-74DD6B18D12C}" destId="{75F0EAE6-41B2-4EF2-BFFF-2B1F1817C7D4}" srcOrd="3" destOrd="0" presId="urn:microsoft.com/office/officeart/2005/8/layout/default"/>
    <dgm:cxn modelId="{0D61D921-76EA-4B26-8425-7A39DF920441}" type="presParOf" srcId="{FB428BE6-6501-4AD4-A84E-74DD6B18D12C}" destId="{1997508B-549D-401F-BD73-71EC07CADB28}" srcOrd="4" destOrd="0" presId="urn:microsoft.com/office/officeart/2005/8/layout/default"/>
    <dgm:cxn modelId="{CCF09176-41AA-4736-BA17-401F44736E58}" type="presParOf" srcId="{FB428BE6-6501-4AD4-A84E-74DD6B18D12C}" destId="{145A27A3-497B-4A8B-AF09-89DA80B7585B}" srcOrd="5" destOrd="0" presId="urn:microsoft.com/office/officeart/2005/8/layout/default"/>
    <dgm:cxn modelId="{B91F6996-FBED-47CE-9C53-D8DA21B1E4DD}" type="presParOf" srcId="{FB428BE6-6501-4AD4-A84E-74DD6B18D12C}" destId="{5C1AD4CF-CBC9-4AD7-BFD9-AF966298A4B2}"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80F800-4720-40E8-9A7D-7839FFD89F26}" type="doc">
      <dgm:prSet loTypeId="urn:microsoft.com/office/officeart/2005/8/layout/default" loCatId="list" qsTypeId="urn:microsoft.com/office/officeart/2005/8/quickstyle/simple1" qsCatId="simple" csTypeId="urn:microsoft.com/office/officeart/2005/8/colors/accent2_4" csCatId="accent2" phldr="1"/>
      <dgm:spPr/>
      <dgm:t>
        <a:bodyPr/>
        <a:lstStyle/>
        <a:p>
          <a:endParaRPr lang="en-IN"/>
        </a:p>
      </dgm:t>
    </dgm:pt>
    <dgm:pt modelId="{679B53BA-4249-4EFD-8B1F-83EC511048F7}">
      <dgm:prSet phldrT="[Text]" custT="1"/>
      <dgm:spPr>
        <a:blipFill>
          <a:blip xmlns:r="http://schemas.openxmlformats.org/officeDocument/2006/relationships" r:embed="rId1"/>
          <a:stretch>
            <a:fillRect/>
          </a:stretch>
        </a:blipFill>
        <a:ln w="57150"/>
      </dgm:spPr>
      <dgm:t>
        <a:bodyPr/>
        <a:lstStyle/>
        <a:p>
          <a:r>
            <a:rPr lang="en-IN">
              <a:noFill/>
            </a:rPr>
            <a:t> </a:t>
          </a:r>
        </a:p>
      </dgm:t>
    </dgm:pt>
    <dgm:pt modelId="{9B800937-46DE-4CBD-B248-585A98673FA6}" type="parTrans" cxnId="{BEB2F928-A4A8-4C5A-8AF3-8DE45C501C12}">
      <dgm:prSet/>
      <dgm:spPr/>
      <dgm:t>
        <a:bodyPr/>
        <a:lstStyle/>
        <a:p>
          <a:endParaRPr lang="en-IN" sz="1400"/>
        </a:p>
      </dgm:t>
    </dgm:pt>
    <dgm:pt modelId="{423FAA3F-AFF6-4625-AB0B-A400A48E76D3}" type="sibTrans" cxnId="{BEB2F928-A4A8-4C5A-8AF3-8DE45C501C12}">
      <dgm:prSet/>
      <dgm:spPr/>
      <dgm:t>
        <a:bodyPr/>
        <a:lstStyle/>
        <a:p>
          <a:endParaRPr lang="en-IN" sz="1400"/>
        </a:p>
      </dgm:t>
    </dgm:pt>
    <dgm:pt modelId="{EC160F25-AB0C-4B6E-B8FE-380EE6F73C99}">
      <dgm:prSet phldrT="[Text]" custT="1"/>
      <dgm:spPr>
        <a:blipFill>
          <a:blip xmlns:r="http://schemas.openxmlformats.org/officeDocument/2006/relationships" r:embed="rId2"/>
          <a:stretch>
            <a:fillRect/>
          </a:stretch>
        </a:blipFill>
        <a:ln w="57150"/>
      </dgm:spPr>
      <dgm:t>
        <a:bodyPr/>
        <a:lstStyle/>
        <a:p>
          <a:r>
            <a:rPr lang="en-IN">
              <a:noFill/>
            </a:rPr>
            <a:t> </a:t>
          </a:r>
        </a:p>
      </dgm:t>
    </dgm:pt>
    <dgm:pt modelId="{E2D5D76F-C05D-4D6E-83C3-028A284F0500}" type="parTrans" cxnId="{5D720F28-B904-4C6D-9044-5E5CAC04D7AA}">
      <dgm:prSet/>
      <dgm:spPr/>
      <dgm:t>
        <a:bodyPr/>
        <a:lstStyle/>
        <a:p>
          <a:endParaRPr lang="en-IN" sz="1400"/>
        </a:p>
      </dgm:t>
    </dgm:pt>
    <dgm:pt modelId="{EB1653E6-23B4-4DF7-8C30-0CA62C237D1E}" type="sibTrans" cxnId="{5D720F28-B904-4C6D-9044-5E5CAC04D7AA}">
      <dgm:prSet/>
      <dgm:spPr/>
      <dgm:t>
        <a:bodyPr/>
        <a:lstStyle/>
        <a:p>
          <a:endParaRPr lang="en-IN" sz="1400"/>
        </a:p>
      </dgm:t>
    </dgm:pt>
    <dgm:pt modelId="{EE9E3E15-829F-4FA0-AB48-3E8004FF5342}">
      <dgm:prSet phldrT="[Text]" custT="1"/>
      <dgm:spPr>
        <a:ln w="57150"/>
      </dgm:spPr>
      <dgm:t>
        <a:bodyPr/>
        <a:lstStyle/>
        <a:p>
          <a:endParaRPr lang="en-US" sz="1400" b="1" dirty="0">
            <a:solidFill>
              <a:schemeClr val="tx1"/>
            </a:solidFill>
            <a:latin typeface="Times New Roman" panose="02020603050405020304" pitchFamily="18" charset="0"/>
            <a:cs typeface="Times New Roman" panose="02020603050405020304" pitchFamily="18" charset="0"/>
          </a:endParaRPr>
        </a:p>
        <a:p>
          <a:endParaRPr lang="en-US" sz="1400" b="1" dirty="0">
            <a:solidFill>
              <a:schemeClr val="tx1"/>
            </a:solidFill>
            <a:latin typeface="Times New Roman" panose="02020603050405020304" pitchFamily="18" charset="0"/>
            <a:cs typeface="Times New Roman" panose="02020603050405020304" pitchFamily="18" charset="0"/>
          </a:endParaRPr>
        </a:p>
        <a:p>
          <a:r>
            <a:rPr lang="en-US" sz="1400" b="1" dirty="0">
              <a:solidFill>
                <a:schemeClr val="tx1"/>
              </a:solidFill>
              <a:latin typeface="Times New Roman" panose="02020603050405020304" pitchFamily="18" charset="0"/>
              <a:cs typeface="Times New Roman" panose="02020603050405020304" pitchFamily="18" charset="0"/>
            </a:rPr>
            <a:t>Q-learning &amp; DQN:</a:t>
          </a:r>
        </a:p>
        <a:p>
          <a:endParaRPr lang="en-US" sz="1400" b="1"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Q learning</a:t>
          </a:r>
          <a:r>
            <a:rPr lang="en-US" sz="1400" spc="-5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algorithm</a:t>
          </a:r>
          <a:r>
            <a:rPr lang="en-US" sz="1400" spc="-3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evaluates</a:t>
          </a:r>
          <a:r>
            <a:rPr lang="en-US" sz="1400" spc="-4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which</a:t>
          </a:r>
          <a:r>
            <a:rPr lang="en-US" sz="1400" spc="-3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action</a:t>
          </a:r>
          <a:r>
            <a:rPr lang="en-US" sz="1400" spc="-2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to take</a:t>
          </a:r>
          <a:r>
            <a:rPr lang="en-US" sz="1400" spc="-7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based</a:t>
          </a:r>
          <a:r>
            <a:rPr lang="en-US" sz="1400" spc="-6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on</a:t>
          </a:r>
          <a:r>
            <a:rPr lang="en-US" sz="1400" spc="-6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400" spc="-6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Q-value</a:t>
          </a:r>
          <a:r>
            <a:rPr lang="en-US" sz="1400" spc="-6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function.</a:t>
          </a:r>
        </a:p>
        <a:p>
          <a:endParaRPr lang="en-US" sz="1400" b="1" dirty="0">
            <a:solidFill>
              <a:schemeClr val="tx1"/>
            </a:solidFill>
            <a:effectLst/>
            <a:latin typeface="Times New Roman" panose="02020603050405020304" pitchFamily="18" charset="0"/>
            <a:cs typeface="Times New Roman" panose="02020603050405020304" pitchFamily="18" charset="0"/>
          </a:endParaRPr>
        </a:p>
        <a:p>
          <a:r>
            <a:rPr lang="en-IN" sz="1400" dirty="0">
              <a:solidFill>
                <a:schemeClr val="tx1"/>
              </a:solidFill>
              <a:latin typeface="Times New Roman" panose="02020603050405020304" pitchFamily="18" charset="0"/>
              <a:cs typeface="Times New Roman" panose="02020603050405020304" pitchFamily="18" charset="0"/>
            </a:rPr>
            <a:t>Through the use of a Deep Neural Network, we will try to find the optimum weights for which the rewards are maximized. ANN and DNN learn to map states to values or state action pairs to Q values.</a:t>
          </a:r>
          <a:endParaRPr lang="en-US" sz="1400"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dgm:t>
    </dgm:pt>
    <dgm:pt modelId="{9314C92F-12E0-4E06-B1B9-E3C8624A0CE3}" type="parTrans" cxnId="{8CCEB228-80CF-4EB8-841A-AAE88BD5B690}">
      <dgm:prSet/>
      <dgm:spPr/>
      <dgm:t>
        <a:bodyPr/>
        <a:lstStyle/>
        <a:p>
          <a:endParaRPr lang="en-IN" sz="1400"/>
        </a:p>
      </dgm:t>
    </dgm:pt>
    <dgm:pt modelId="{7972E171-DDD7-48BB-8035-3AB97E2EC774}" type="sibTrans" cxnId="{8CCEB228-80CF-4EB8-841A-AAE88BD5B690}">
      <dgm:prSet/>
      <dgm:spPr/>
      <dgm:t>
        <a:bodyPr/>
        <a:lstStyle/>
        <a:p>
          <a:endParaRPr lang="en-IN" sz="1400"/>
        </a:p>
      </dgm:t>
    </dgm:pt>
    <dgm:pt modelId="{0111FA16-8550-4B5C-9A8F-A0F1F80F97EF}">
      <dgm:prSet custT="1"/>
      <dgm:spPr>
        <a:ln w="57150"/>
      </dgm:spPr>
      <dgm:t>
        <a:bodyPr/>
        <a:lstStyle/>
        <a:p>
          <a:r>
            <a:rPr lang="en-US" sz="1400" b="1" dirty="0">
              <a:solidFill>
                <a:schemeClr val="tx1"/>
              </a:solidFill>
              <a:latin typeface="Times New Roman" panose="02020603050405020304" pitchFamily="18" charset="0"/>
              <a:cs typeface="Times New Roman" panose="02020603050405020304" pitchFamily="18" charset="0"/>
            </a:rPr>
            <a:t>Markov Decision Process:</a:t>
          </a:r>
        </a:p>
        <a:p>
          <a:r>
            <a:rPr lang="en-US" sz="1400" dirty="0">
              <a:solidFill>
                <a:schemeClr val="tx1"/>
              </a:solidFill>
              <a:latin typeface="Times New Roman" panose="02020603050405020304" pitchFamily="18" charset="0"/>
              <a:cs typeface="Times New Roman" panose="02020603050405020304" pitchFamily="18" charset="0"/>
            </a:rPr>
            <a:t>Markov Decision Process describes an environment for reinforcement learning.</a:t>
          </a:r>
        </a:p>
      </dgm:t>
    </dgm:pt>
    <dgm:pt modelId="{A6F2E35D-A051-46EF-93B7-7001B3C26AA5}" type="parTrans" cxnId="{A5FAD2E0-2BAE-42B4-81DE-4A42E022D144}">
      <dgm:prSet/>
      <dgm:spPr/>
      <dgm:t>
        <a:bodyPr/>
        <a:lstStyle/>
        <a:p>
          <a:endParaRPr lang="en-IN" sz="1400"/>
        </a:p>
      </dgm:t>
    </dgm:pt>
    <dgm:pt modelId="{94673919-B711-4D32-A2C5-2554ECC149A7}" type="sibTrans" cxnId="{A5FAD2E0-2BAE-42B4-81DE-4A42E022D144}">
      <dgm:prSet/>
      <dgm:spPr/>
      <dgm:t>
        <a:bodyPr/>
        <a:lstStyle/>
        <a:p>
          <a:endParaRPr lang="en-IN" sz="1400"/>
        </a:p>
      </dgm:t>
    </dgm:pt>
    <dgm:pt modelId="{FB428BE6-6501-4AD4-A84E-74DD6B18D12C}" type="pres">
      <dgm:prSet presAssocID="{1D80F800-4720-40E8-9A7D-7839FFD89F26}" presName="diagram" presStyleCnt="0">
        <dgm:presLayoutVars>
          <dgm:dir/>
          <dgm:resizeHandles val="exact"/>
        </dgm:presLayoutVars>
      </dgm:prSet>
      <dgm:spPr/>
    </dgm:pt>
    <dgm:pt modelId="{D0984740-7BA6-46A2-8CB1-3AA4C38DAFD9}" type="pres">
      <dgm:prSet presAssocID="{679B53BA-4249-4EFD-8B1F-83EC511048F7}" presName="node" presStyleLbl="node1" presStyleIdx="0" presStyleCnt="4" custScaleX="117670" custLinFactNeighborX="-56900" custLinFactNeighborY="-270">
        <dgm:presLayoutVars>
          <dgm:bulletEnabled val="1"/>
        </dgm:presLayoutVars>
      </dgm:prSet>
      <dgm:spPr/>
    </dgm:pt>
    <dgm:pt modelId="{5FA2938C-6A3C-407A-9654-70C2AD48DD4F}" type="pres">
      <dgm:prSet presAssocID="{423FAA3F-AFF6-4625-AB0B-A400A48E76D3}" presName="sibTrans" presStyleCnt="0"/>
      <dgm:spPr/>
    </dgm:pt>
    <dgm:pt modelId="{8E49FB5A-B850-4E79-BA28-FBC597374B9F}" type="pres">
      <dgm:prSet presAssocID="{0111FA16-8550-4B5C-9A8F-A0F1F80F97EF}" presName="node" presStyleLbl="node1" presStyleIdx="1" presStyleCnt="4" custScaleX="47322" custScaleY="83443" custLinFactNeighborX="-58978" custLinFactNeighborY="4634">
        <dgm:presLayoutVars>
          <dgm:bulletEnabled val="1"/>
        </dgm:presLayoutVars>
      </dgm:prSet>
      <dgm:spPr/>
    </dgm:pt>
    <dgm:pt modelId="{75F0EAE6-41B2-4EF2-BFFF-2B1F1817C7D4}" type="pres">
      <dgm:prSet presAssocID="{94673919-B711-4D32-A2C5-2554ECC149A7}" presName="sibTrans" presStyleCnt="0"/>
      <dgm:spPr/>
    </dgm:pt>
    <dgm:pt modelId="{1997508B-549D-401F-BD73-71EC07CADB28}" type="pres">
      <dgm:prSet presAssocID="{EC160F25-AB0C-4B6E-B8FE-380EE6F73C99}" presName="node" presStyleLbl="node1" presStyleIdx="2" presStyleCnt="4" custLinFactX="53927" custLinFactY="-12175" custLinFactNeighborX="100000" custLinFactNeighborY="-100000">
        <dgm:presLayoutVars>
          <dgm:bulletEnabled val="1"/>
        </dgm:presLayoutVars>
      </dgm:prSet>
      <dgm:spPr/>
    </dgm:pt>
    <dgm:pt modelId="{145A27A3-497B-4A8B-AF09-89DA80B7585B}" type="pres">
      <dgm:prSet presAssocID="{EB1653E6-23B4-4DF7-8C30-0CA62C237D1E}" presName="sibTrans" presStyleCnt="0"/>
      <dgm:spPr/>
    </dgm:pt>
    <dgm:pt modelId="{5C1AD4CF-CBC9-4AD7-BFD9-AF966298A4B2}" type="pres">
      <dgm:prSet presAssocID="{EE9E3E15-829F-4FA0-AB48-3E8004FF5342}" presName="node" presStyleLbl="node1" presStyleIdx="3" presStyleCnt="4" custScaleX="124775" custLinFactX="-16069" custLinFactNeighborX="-100000" custLinFactNeighborY="-7392">
        <dgm:presLayoutVars>
          <dgm:bulletEnabled val="1"/>
        </dgm:presLayoutVars>
      </dgm:prSet>
      <dgm:spPr/>
    </dgm:pt>
  </dgm:ptLst>
  <dgm:cxnLst>
    <dgm:cxn modelId="{F9A3A523-9B0A-4DF3-8F49-9FDAF2A1606A}" type="presOf" srcId="{EE9E3E15-829F-4FA0-AB48-3E8004FF5342}" destId="{5C1AD4CF-CBC9-4AD7-BFD9-AF966298A4B2}" srcOrd="0" destOrd="0" presId="urn:microsoft.com/office/officeart/2005/8/layout/default"/>
    <dgm:cxn modelId="{5D720F28-B904-4C6D-9044-5E5CAC04D7AA}" srcId="{1D80F800-4720-40E8-9A7D-7839FFD89F26}" destId="{EC160F25-AB0C-4B6E-B8FE-380EE6F73C99}" srcOrd="2" destOrd="0" parTransId="{E2D5D76F-C05D-4D6E-83C3-028A284F0500}" sibTransId="{EB1653E6-23B4-4DF7-8C30-0CA62C237D1E}"/>
    <dgm:cxn modelId="{8CCEB228-80CF-4EB8-841A-AAE88BD5B690}" srcId="{1D80F800-4720-40E8-9A7D-7839FFD89F26}" destId="{EE9E3E15-829F-4FA0-AB48-3E8004FF5342}" srcOrd="3" destOrd="0" parTransId="{9314C92F-12E0-4E06-B1B9-E3C8624A0CE3}" sibTransId="{7972E171-DDD7-48BB-8035-3AB97E2EC774}"/>
    <dgm:cxn modelId="{BEB2F928-A4A8-4C5A-8AF3-8DE45C501C12}" srcId="{1D80F800-4720-40E8-9A7D-7839FFD89F26}" destId="{679B53BA-4249-4EFD-8B1F-83EC511048F7}" srcOrd="0" destOrd="0" parTransId="{9B800937-46DE-4CBD-B248-585A98673FA6}" sibTransId="{423FAA3F-AFF6-4625-AB0B-A400A48E76D3}"/>
    <dgm:cxn modelId="{A5B2A53A-A696-4C0D-A2A7-7E1893973E60}" type="presOf" srcId="{EC160F25-AB0C-4B6E-B8FE-380EE6F73C99}" destId="{1997508B-549D-401F-BD73-71EC07CADB28}" srcOrd="0" destOrd="0" presId="urn:microsoft.com/office/officeart/2005/8/layout/default"/>
    <dgm:cxn modelId="{91D40D3E-EABA-41D9-AE57-F898435939E9}" type="presOf" srcId="{0111FA16-8550-4B5C-9A8F-A0F1F80F97EF}" destId="{8E49FB5A-B850-4E79-BA28-FBC597374B9F}" srcOrd="0" destOrd="0" presId="urn:microsoft.com/office/officeart/2005/8/layout/default"/>
    <dgm:cxn modelId="{A859E050-B68A-43ED-B4C2-EE072772F649}" type="presOf" srcId="{679B53BA-4249-4EFD-8B1F-83EC511048F7}" destId="{D0984740-7BA6-46A2-8CB1-3AA4C38DAFD9}" srcOrd="0" destOrd="0" presId="urn:microsoft.com/office/officeart/2005/8/layout/default"/>
    <dgm:cxn modelId="{9FC6CAB0-700A-4FD3-82F1-0648DF2B629C}" type="presOf" srcId="{1D80F800-4720-40E8-9A7D-7839FFD89F26}" destId="{FB428BE6-6501-4AD4-A84E-74DD6B18D12C}" srcOrd="0" destOrd="0" presId="urn:microsoft.com/office/officeart/2005/8/layout/default"/>
    <dgm:cxn modelId="{A5FAD2E0-2BAE-42B4-81DE-4A42E022D144}" srcId="{1D80F800-4720-40E8-9A7D-7839FFD89F26}" destId="{0111FA16-8550-4B5C-9A8F-A0F1F80F97EF}" srcOrd="1" destOrd="0" parTransId="{A6F2E35D-A051-46EF-93B7-7001B3C26AA5}" sibTransId="{94673919-B711-4D32-A2C5-2554ECC149A7}"/>
    <dgm:cxn modelId="{67E7FC96-D391-48FF-AE54-D8DCBB44655F}" type="presParOf" srcId="{FB428BE6-6501-4AD4-A84E-74DD6B18D12C}" destId="{D0984740-7BA6-46A2-8CB1-3AA4C38DAFD9}" srcOrd="0" destOrd="0" presId="urn:microsoft.com/office/officeart/2005/8/layout/default"/>
    <dgm:cxn modelId="{BDA82831-2447-4F83-8E0E-9FF47E0E9D01}" type="presParOf" srcId="{FB428BE6-6501-4AD4-A84E-74DD6B18D12C}" destId="{5FA2938C-6A3C-407A-9654-70C2AD48DD4F}" srcOrd="1" destOrd="0" presId="urn:microsoft.com/office/officeart/2005/8/layout/default"/>
    <dgm:cxn modelId="{3DAE7A5C-5FC9-48FC-B536-99707FB11CE8}" type="presParOf" srcId="{FB428BE6-6501-4AD4-A84E-74DD6B18D12C}" destId="{8E49FB5A-B850-4E79-BA28-FBC597374B9F}" srcOrd="2" destOrd="0" presId="urn:microsoft.com/office/officeart/2005/8/layout/default"/>
    <dgm:cxn modelId="{79629010-5827-4A84-B566-1516508C3F24}" type="presParOf" srcId="{FB428BE6-6501-4AD4-A84E-74DD6B18D12C}" destId="{75F0EAE6-41B2-4EF2-BFFF-2B1F1817C7D4}" srcOrd="3" destOrd="0" presId="urn:microsoft.com/office/officeart/2005/8/layout/default"/>
    <dgm:cxn modelId="{0D61D921-76EA-4B26-8425-7A39DF920441}" type="presParOf" srcId="{FB428BE6-6501-4AD4-A84E-74DD6B18D12C}" destId="{1997508B-549D-401F-BD73-71EC07CADB28}" srcOrd="4" destOrd="0" presId="urn:microsoft.com/office/officeart/2005/8/layout/default"/>
    <dgm:cxn modelId="{CCF09176-41AA-4736-BA17-401F44736E58}" type="presParOf" srcId="{FB428BE6-6501-4AD4-A84E-74DD6B18D12C}" destId="{145A27A3-497B-4A8B-AF09-89DA80B7585B}" srcOrd="5" destOrd="0" presId="urn:microsoft.com/office/officeart/2005/8/layout/default"/>
    <dgm:cxn modelId="{B91F6996-FBED-47CE-9C53-D8DA21B1E4DD}" type="presParOf" srcId="{FB428BE6-6501-4AD4-A84E-74DD6B18D12C}" destId="{5C1AD4CF-CBC9-4AD7-BFD9-AF966298A4B2}"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00D29C7-11C2-47B2-9027-C5047C3F3D4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1C4E32A4-399C-4105-8F86-BE67EC479122}">
      <dgm:prSet phldrT="[Text]" custT="1"/>
      <dgm:spPr/>
      <dgm:t>
        <a:bodyPr/>
        <a:lstStyle/>
        <a:p>
          <a:r>
            <a:rPr lang="en-US" sz="3200" b="1" dirty="0">
              <a:solidFill>
                <a:schemeClr val="bg1"/>
              </a:solidFill>
              <a:latin typeface="Times New Roman" panose="02020603050405020304" pitchFamily="18" charset="0"/>
              <a:cs typeface="Times New Roman" panose="02020603050405020304" pitchFamily="18" charset="0"/>
            </a:rPr>
            <a:t>Experience Replay</a:t>
          </a:r>
          <a:endParaRPr lang="en-IN" sz="3200" b="1" dirty="0">
            <a:solidFill>
              <a:schemeClr val="bg1"/>
            </a:solidFill>
            <a:latin typeface="Times New Roman" panose="02020603050405020304" pitchFamily="18" charset="0"/>
            <a:cs typeface="Times New Roman" panose="02020603050405020304" pitchFamily="18" charset="0"/>
          </a:endParaRPr>
        </a:p>
      </dgm:t>
    </dgm:pt>
    <dgm:pt modelId="{BBDA9084-2E39-4E20-A8F9-6DCB49EFEA7A}" type="parTrans" cxnId="{EB57CB35-3722-438C-9EEB-B39DD1264D37}">
      <dgm:prSet/>
      <dgm:spPr/>
      <dgm:t>
        <a:bodyPr/>
        <a:lstStyle/>
        <a:p>
          <a:endParaRPr lang="en-IN" sz="2000">
            <a:latin typeface="Times New Roman" panose="02020603050405020304" pitchFamily="18" charset="0"/>
            <a:cs typeface="Times New Roman" panose="02020603050405020304" pitchFamily="18" charset="0"/>
          </a:endParaRPr>
        </a:p>
      </dgm:t>
    </dgm:pt>
    <dgm:pt modelId="{D8233346-2C78-4D49-9F0F-0641901DEBDD}" type="sibTrans" cxnId="{EB57CB35-3722-438C-9EEB-B39DD1264D37}">
      <dgm:prSet/>
      <dgm:spPr/>
      <dgm:t>
        <a:bodyPr/>
        <a:lstStyle/>
        <a:p>
          <a:endParaRPr lang="en-IN" sz="2000">
            <a:latin typeface="Times New Roman" panose="02020603050405020304" pitchFamily="18" charset="0"/>
            <a:cs typeface="Times New Roman" panose="02020603050405020304" pitchFamily="18" charset="0"/>
          </a:endParaRPr>
        </a:p>
      </dgm:t>
    </dgm:pt>
    <dgm:pt modelId="{EB3192E8-EB55-4C66-BB26-835677312C05}">
      <dgm:prSet phldrT="[Text]" custT="1"/>
      <dgm:spPr/>
      <dgm:t>
        <a:bodyPr/>
        <a:lstStyle/>
        <a:p>
          <a:r>
            <a:rPr lang="en-US" sz="2000" dirty="0">
              <a:solidFill>
                <a:schemeClr val="bg1"/>
              </a:solidFill>
              <a:latin typeface="Times New Roman" panose="02020603050405020304" pitchFamily="18" charset="0"/>
              <a:cs typeface="Times New Roman" panose="02020603050405020304" pitchFamily="18" charset="0"/>
            </a:rPr>
            <a:t>Neural</a:t>
          </a:r>
          <a:r>
            <a:rPr lang="en-US" sz="2000" baseline="0" dirty="0">
              <a:solidFill>
                <a:schemeClr val="bg1"/>
              </a:solidFill>
              <a:latin typeface="Times New Roman" panose="02020603050405020304" pitchFamily="18" charset="0"/>
              <a:cs typeface="Times New Roman" panose="02020603050405020304" pitchFamily="18" charset="0"/>
            </a:rPr>
            <a:t> network is trained based on observed experience</a:t>
          </a:r>
          <a:endParaRPr lang="en-IN" sz="2000" dirty="0">
            <a:solidFill>
              <a:schemeClr val="bg1"/>
            </a:solidFill>
            <a:latin typeface="Times New Roman" panose="02020603050405020304" pitchFamily="18" charset="0"/>
            <a:cs typeface="Times New Roman" panose="02020603050405020304" pitchFamily="18" charset="0"/>
          </a:endParaRPr>
        </a:p>
      </dgm:t>
    </dgm:pt>
    <dgm:pt modelId="{48871F02-C7E6-4D32-AD00-CAFC760396B1}" type="parTrans" cxnId="{DEBE6838-0869-4E71-B827-91B2DA461BC1}">
      <dgm:prSet/>
      <dgm:spPr/>
      <dgm:t>
        <a:bodyPr/>
        <a:lstStyle/>
        <a:p>
          <a:endParaRPr lang="en-IN" sz="2000">
            <a:latin typeface="Times New Roman" panose="02020603050405020304" pitchFamily="18" charset="0"/>
            <a:cs typeface="Times New Roman" panose="02020603050405020304" pitchFamily="18" charset="0"/>
          </a:endParaRPr>
        </a:p>
      </dgm:t>
    </dgm:pt>
    <dgm:pt modelId="{4FA93C12-0B68-4C52-BEA2-4F7860D49190}" type="sibTrans" cxnId="{DEBE6838-0869-4E71-B827-91B2DA461BC1}">
      <dgm:prSet/>
      <dgm:spPr/>
      <dgm:t>
        <a:bodyPr/>
        <a:lstStyle/>
        <a:p>
          <a:endParaRPr lang="en-IN" sz="2000">
            <a:latin typeface="Times New Roman" panose="02020603050405020304" pitchFamily="18" charset="0"/>
            <a:cs typeface="Times New Roman" panose="02020603050405020304" pitchFamily="18" charset="0"/>
          </a:endParaRPr>
        </a:p>
      </dgm:t>
    </dgm:pt>
    <dgm:pt modelId="{F9B94E9D-987A-4108-B4E1-2538F3E69181}">
      <dgm:prSet phldrT="[Text]" custT="1"/>
      <dgm:spPr/>
      <dgm:t>
        <a:bodyPr/>
        <a:lstStyle/>
        <a:p>
          <a:r>
            <a:rPr lang="en-US" sz="2000" dirty="0">
              <a:solidFill>
                <a:schemeClr val="accent6">
                  <a:lumMod val="20000"/>
                  <a:lumOff val="80000"/>
                </a:schemeClr>
              </a:solidFill>
              <a:latin typeface="Times New Roman" panose="02020603050405020304" pitchFamily="18" charset="0"/>
              <a:cs typeface="Times New Roman" panose="02020603050405020304" pitchFamily="18" charset="0"/>
            </a:rPr>
            <a:t>improves data efficiency, removes correlations in the observation sequences</a:t>
          </a:r>
          <a:endParaRPr lang="en-IN" sz="2000" dirty="0">
            <a:latin typeface="Times New Roman" panose="02020603050405020304" pitchFamily="18" charset="0"/>
            <a:cs typeface="Times New Roman" panose="02020603050405020304" pitchFamily="18" charset="0"/>
          </a:endParaRPr>
        </a:p>
      </dgm:t>
    </dgm:pt>
    <dgm:pt modelId="{3326B6E8-5A61-4C91-8F3B-75DC18CBB973}" type="parTrans" cxnId="{AD6373FB-21A2-418C-AFB6-8622472A6E02}">
      <dgm:prSet/>
      <dgm:spPr/>
      <dgm:t>
        <a:bodyPr/>
        <a:lstStyle/>
        <a:p>
          <a:endParaRPr lang="en-IN" sz="2000">
            <a:latin typeface="Times New Roman" panose="02020603050405020304" pitchFamily="18" charset="0"/>
            <a:cs typeface="Times New Roman" panose="02020603050405020304" pitchFamily="18" charset="0"/>
          </a:endParaRPr>
        </a:p>
      </dgm:t>
    </dgm:pt>
    <dgm:pt modelId="{47877781-6A2F-4AC8-A38D-5F56817FFF8E}" type="sibTrans" cxnId="{AD6373FB-21A2-418C-AFB6-8622472A6E02}">
      <dgm:prSet/>
      <dgm:spPr/>
      <dgm:t>
        <a:bodyPr/>
        <a:lstStyle/>
        <a:p>
          <a:endParaRPr lang="en-IN" sz="2000">
            <a:latin typeface="Times New Roman" panose="02020603050405020304" pitchFamily="18" charset="0"/>
            <a:cs typeface="Times New Roman" panose="02020603050405020304" pitchFamily="18" charset="0"/>
          </a:endParaRPr>
        </a:p>
      </dgm:t>
    </dgm:pt>
    <dgm:pt modelId="{065B18F7-8933-448F-8160-9072B7C42023}">
      <dgm:prSet phldrT="[Text]" custT="1"/>
      <dgm:spPr/>
      <dgm:t>
        <a:bodyPr/>
        <a:lstStyle/>
        <a:p>
          <a:r>
            <a:rPr lang="en-IN" sz="2000" b="1" dirty="0">
              <a:solidFill>
                <a:schemeClr val="accent6">
                  <a:lumMod val="40000"/>
                  <a:lumOff val="60000"/>
                </a:schemeClr>
              </a:solidFill>
              <a:latin typeface="Times New Roman" panose="02020603050405020304" pitchFamily="18" charset="0"/>
              <a:cs typeface="Times New Roman" panose="02020603050405020304" pitchFamily="18" charset="0"/>
            </a:rPr>
            <a:t>Periodically Updated Target-</a:t>
          </a:r>
          <a:r>
            <a:rPr lang="en-US" sz="2000" b="1" dirty="0">
              <a:solidFill>
                <a:schemeClr val="accent6">
                  <a:lumMod val="40000"/>
                  <a:lumOff val="60000"/>
                </a:schemeClr>
              </a:solidFill>
              <a:latin typeface="Times New Roman" panose="02020603050405020304" pitchFamily="18" charset="0"/>
              <a:cs typeface="Times New Roman" panose="02020603050405020304" pitchFamily="18" charset="0"/>
            </a:rPr>
            <a:t> </a:t>
          </a:r>
          <a:r>
            <a:rPr lang="en-US" sz="2000" dirty="0">
              <a:solidFill>
                <a:schemeClr val="accent6">
                  <a:lumMod val="20000"/>
                  <a:lumOff val="80000"/>
                </a:schemeClr>
              </a:solidFill>
              <a:latin typeface="Times New Roman" panose="02020603050405020304" pitchFamily="18" charset="0"/>
              <a:cs typeface="Times New Roman" panose="02020603050405020304" pitchFamily="18" charset="0"/>
            </a:rPr>
            <a:t>This modification makes the training more stable as it over- comes the short-term oscillations.</a:t>
          </a:r>
          <a:endParaRPr lang="en-IN" sz="2000" dirty="0">
            <a:latin typeface="Times New Roman" panose="02020603050405020304" pitchFamily="18" charset="0"/>
            <a:cs typeface="Times New Roman" panose="02020603050405020304" pitchFamily="18" charset="0"/>
          </a:endParaRPr>
        </a:p>
      </dgm:t>
    </dgm:pt>
    <dgm:pt modelId="{59CDF6D3-7A7B-40B0-8EBB-31EC6D7B6A83}" type="parTrans" cxnId="{5AD62DC5-9CDC-4C41-8FC6-4BD94C917DA8}">
      <dgm:prSet/>
      <dgm:spPr/>
      <dgm:t>
        <a:bodyPr/>
        <a:lstStyle/>
        <a:p>
          <a:endParaRPr lang="en-IN" sz="2000">
            <a:latin typeface="Times New Roman" panose="02020603050405020304" pitchFamily="18" charset="0"/>
            <a:cs typeface="Times New Roman" panose="02020603050405020304" pitchFamily="18" charset="0"/>
          </a:endParaRPr>
        </a:p>
      </dgm:t>
    </dgm:pt>
    <dgm:pt modelId="{321AC394-FC1E-42D9-A92A-E9203F44D08A}" type="sibTrans" cxnId="{5AD62DC5-9CDC-4C41-8FC6-4BD94C917DA8}">
      <dgm:prSet/>
      <dgm:spPr/>
      <dgm:t>
        <a:bodyPr/>
        <a:lstStyle/>
        <a:p>
          <a:endParaRPr lang="en-IN" sz="2000">
            <a:latin typeface="Times New Roman" panose="02020603050405020304" pitchFamily="18" charset="0"/>
            <a:cs typeface="Times New Roman" panose="02020603050405020304" pitchFamily="18" charset="0"/>
          </a:endParaRPr>
        </a:p>
      </dgm:t>
    </dgm:pt>
    <dgm:pt modelId="{90CE7A27-9F9E-484E-9F73-773F9DE82564}" type="pres">
      <dgm:prSet presAssocID="{900D29C7-11C2-47B2-9027-C5047C3F3D43}" presName="vert0" presStyleCnt="0">
        <dgm:presLayoutVars>
          <dgm:dir/>
          <dgm:animOne val="branch"/>
          <dgm:animLvl val="lvl"/>
        </dgm:presLayoutVars>
      </dgm:prSet>
      <dgm:spPr/>
    </dgm:pt>
    <dgm:pt modelId="{4EEE753E-0B78-4D5A-AC4C-84BDACC08297}" type="pres">
      <dgm:prSet presAssocID="{1C4E32A4-399C-4105-8F86-BE67EC479122}" presName="thickLine" presStyleLbl="alignNode1" presStyleIdx="0" presStyleCnt="1"/>
      <dgm:spPr/>
    </dgm:pt>
    <dgm:pt modelId="{BA03FEC7-B066-47FC-A4A4-6BC438FE7379}" type="pres">
      <dgm:prSet presAssocID="{1C4E32A4-399C-4105-8F86-BE67EC479122}" presName="horz1" presStyleCnt="0"/>
      <dgm:spPr/>
    </dgm:pt>
    <dgm:pt modelId="{9928EB6D-EE4C-4B99-B55C-EF384F620278}" type="pres">
      <dgm:prSet presAssocID="{1C4E32A4-399C-4105-8F86-BE67EC479122}" presName="tx1" presStyleLbl="revTx" presStyleIdx="0" presStyleCnt="4" custScaleX="154119"/>
      <dgm:spPr/>
    </dgm:pt>
    <dgm:pt modelId="{450419DA-66EC-4F37-A6E8-E0FB6BD50D79}" type="pres">
      <dgm:prSet presAssocID="{1C4E32A4-399C-4105-8F86-BE67EC479122}" presName="vert1" presStyleCnt="0"/>
      <dgm:spPr/>
    </dgm:pt>
    <dgm:pt modelId="{91B550D7-18C8-4B1D-8A01-33D35D90D7AF}" type="pres">
      <dgm:prSet presAssocID="{EB3192E8-EB55-4C66-BB26-835677312C05}" presName="vertSpace2a" presStyleCnt="0"/>
      <dgm:spPr/>
    </dgm:pt>
    <dgm:pt modelId="{8CCF9446-5E4A-4EFD-9C16-2DB046C12DE0}" type="pres">
      <dgm:prSet presAssocID="{EB3192E8-EB55-4C66-BB26-835677312C05}" presName="horz2" presStyleCnt="0"/>
      <dgm:spPr/>
    </dgm:pt>
    <dgm:pt modelId="{2B5829D7-DCD6-4258-BC73-957800955ADB}" type="pres">
      <dgm:prSet presAssocID="{EB3192E8-EB55-4C66-BB26-835677312C05}" presName="horzSpace2" presStyleCnt="0"/>
      <dgm:spPr/>
    </dgm:pt>
    <dgm:pt modelId="{62FC0250-9D6B-445A-BFD7-73932986D808}" type="pres">
      <dgm:prSet presAssocID="{EB3192E8-EB55-4C66-BB26-835677312C05}" presName="tx2" presStyleLbl="revTx" presStyleIdx="1" presStyleCnt="4"/>
      <dgm:spPr/>
    </dgm:pt>
    <dgm:pt modelId="{D5869EBB-4A63-4B1B-8F14-BD6400D4294E}" type="pres">
      <dgm:prSet presAssocID="{EB3192E8-EB55-4C66-BB26-835677312C05}" presName="vert2" presStyleCnt="0"/>
      <dgm:spPr/>
    </dgm:pt>
    <dgm:pt modelId="{9EF8CD41-F829-401C-9769-BFC785AF8C25}" type="pres">
      <dgm:prSet presAssocID="{EB3192E8-EB55-4C66-BB26-835677312C05}" presName="thinLine2b" presStyleLbl="callout" presStyleIdx="0" presStyleCnt="3"/>
      <dgm:spPr/>
    </dgm:pt>
    <dgm:pt modelId="{C61F9BD1-A723-4FA6-96E9-2902083FCCDF}" type="pres">
      <dgm:prSet presAssocID="{EB3192E8-EB55-4C66-BB26-835677312C05}" presName="vertSpace2b" presStyleCnt="0"/>
      <dgm:spPr/>
    </dgm:pt>
    <dgm:pt modelId="{40EBB010-DF6A-4700-9B79-229774FDCA02}" type="pres">
      <dgm:prSet presAssocID="{F9B94E9D-987A-4108-B4E1-2538F3E69181}" presName="horz2" presStyleCnt="0"/>
      <dgm:spPr/>
    </dgm:pt>
    <dgm:pt modelId="{11835C7C-01B0-409D-AD77-371823978F29}" type="pres">
      <dgm:prSet presAssocID="{F9B94E9D-987A-4108-B4E1-2538F3E69181}" presName="horzSpace2" presStyleCnt="0"/>
      <dgm:spPr/>
    </dgm:pt>
    <dgm:pt modelId="{5751EAC2-503F-45D4-9805-804197F63AD1}" type="pres">
      <dgm:prSet presAssocID="{F9B94E9D-987A-4108-B4E1-2538F3E69181}" presName="tx2" presStyleLbl="revTx" presStyleIdx="2" presStyleCnt="4" custScaleX="127389"/>
      <dgm:spPr/>
    </dgm:pt>
    <dgm:pt modelId="{9C49A9F6-8228-4740-9E16-C64B206F959B}" type="pres">
      <dgm:prSet presAssocID="{F9B94E9D-987A-4108-B4E1-2538F3E69181}" presName="vert2" presStyleCnt="0"/>
      <dgm:spPr/>
    </dgm:pt>
    <dgm:pt modelId="{E4674529-6D4C-48D1-B01D-C89A4E98C235}" type="pres">
      <dgm:prSet presAssocID="{F9B94E9D-987A-4108-B4E1-2538F3E69181}" presName="thinLine2b" presStyleLbl="callout" presStyleIdx="1" presStyleCnt="3"/>
      <dgm:spPr/>
    </dgm:pt>
    <dgm:pt modelId="{C10B9C4E-989F-441A-B7A3-2C2785DC8CCF}" type="pres">
      <dgm:prSet presAssocID="{F9B94E9D-987A-4108-B4E1-2538F3E69181}" presName="vertSpace2b" presStyleCnt="0"/>
      <dgm:spPr/>
    </dgm:pt>
    <dgm:pt modelId="{10D7BD7B-2B2B-41A9-AACE-FFFCE2F2CD2D}" type="pres">
      <dgm:prSet presAssocID="{065B18F7-8933-448F-8160-9072B7C42023}" presName="horz2" presStyleCnt="0"/>
      <dgm:spPr/>
    </dgm:pt>
    <dgm:pt modelId="{8FD71323-9D3F-48B9-9562-ADD81C105199}" type="pres">
      <dgm:prSet presAssocID="{065B18F7-8933-448F-8160-9072B7C42023}" presName="horzSpace2" presStyleCnt="0"/>
      <dgm:spPr/>
    </dgm:pt>
    <dgm:pt modelId="{1122A7C4-DE5D-40FB-B0C9-F0F25C776218}" type="pres">
      <dgm:prSet presAssocID="{065B18F7-8933-448F-8160-9072B7C42023}" presName="tx2" presStyleLbl="revTx" presStyleIdx="3" presStyleCnt="4"/>
      <dgm:spPr/>
    </dgm:pt>
    <dgm:pt modelId="{1D9CA883-D0BF-41C2-BC74-8CB6689D9B07}" type="pres">
      <dgm:prSet presAssocID="{065B18F7-8933-448F-8160-9072B7C42023}" presName="vert2" presStyleCnt="0"/>
      <dgm:spPr/>
    </dgm:pt>
    <dgm:pt modelId="{2C224100-5100-4A86-B19A-CC4719EE75BD}" type="pres">
      <dgm:prSet presAssocID="{065B18F7-8933-448F-8160-9072B7C42023}" presName="thinLine2b" presStyleLbl="callout" presStyleIdx="2" presStyleCnt="3"/>
      <dgm:spPr/>
    </dgm:pt>
    <dgm:pt modelId="{C6DBB7D9-91EE-4989-9FE5-13709A68CD9E}" type="pres">
      <dgm:prSet presAssocID="{065B18F7-8933-448F-8160-9072B7C42023}" presName="vertSpace2b" presStyleCnt="0"/>
      <dgm:spPr/>
    </dgm:pt>
  </dgm:ptLst>
  <dgm:cxnLst>
    <dgm:cxn modelId="{703D752D-1A5D-48AF-A37A-FF281EE0963C}" type="presOf" srcId="{EB3192E8-EB55-4C66-BB26-835677312C05}" destId="{62FC0250-9D6B-445A-BFD7-73932986D808}" srcOrd="0" destOrd="0" presId="urn:microsoft.com/office/officeart/2008/layout/LinedList"/>
    <dgm:cxn modelId="{EB57CB35-3722-438C-9EEB-B39DD1264D37}" srcId="{900D29C7-11C2-47B2-9027-C5047C3F3D43}" destId="{1C4E32A4-399C-4105-8F86-BE67EC479122}" srcOrd="0" destOrd="0" parTransId="{BBDA9084-2E39-4E20-A8F9-6DCB49EFEA7A}" sibTransId="{D8233346-2C78-4D49-9F0F-0641901DEBDD}"/>
    <dgm:cxn modelId="{DEBE6838-0869-4E71-B827-91B2DA461BC1}" srcId="{1C4E32A4-399C-4105-8F86-BE67EC479122}" destId="{EB3192E8-EB55-4C66-BB26-835677312C05}" srcOrd="0" destOrd="0" parTransId="{48871F02-C7E6-4D32-AD00-CAFC760396B1}" sibTransId="{4FA93C12-0B68-4C52-BEA2-4F7860D49190}"/>
    <dgm:cxn modelId="{1C532D60-A8BB-41FB-A2B6-64A818CB25D8}" type="presOf" srcId="{900D29C7-11C2-47B2-9027-C5047C3F3D43}" destId="{90CE7A27-9F9E-484E-9F73-773F9DE82564}" srcOrd="0" destOrd="0" presId="urn:microsoft.com/office/officeart/2008/layout/LinedList"/>
    <dgm:cxn modelId="{E5BF7863-FB25-4160-B580-A51499D0F0D6}" type="presOf" srcId="{065B18F7-8933-448F-8160-9072B7C42023}" destId="{1122A7C4-DE5D-40FB-B0C9-F0F25C776218}" srcOrd="0" destOrd="0" presId="urn:microsoft.com/office/officeart/2008/layout/LinedList"/>
    <dgm:cxn modelId="{E277ACB4-81BB-4D75-BF7F-3D719C0F65DC}" type="presOf" srcId="{1C4E32A4-399C-4105-8F86-BE67EC479122}" destId="{9928EB6D-EE4C-4B99-B55C-EF384F620278}" srcOrd="0" destOrd="0" presId="urn:microsoft.com/office/officeart/2008/layout/LinedList"/>
    <dgm:cxn modelId="{5AD62DC5-9CDC-4C41-8FC6-4BD94C917DA8}" srcId="{1C4E32A4-399C-4105-8F86-BE67EC479122}" destId="{065B18F7-8933-448F-8160-9072B7C42023}" srcOrd="2" destOrd="0" parTransId="{59CDF6D3-7A7B-40B0-8EBB-31EC6D7B6A83}" sibTransId="{321AC394-FC1E-42D9-A92A-E9203F44D08A}"/>
    <dgm:cxn modelId="{97B33BF2-6FE0-401F-BCC5-2395F96284E3}" type="presOf" srcId="{F9B94E9D-987A-4108-B4E1-2538F3E69181}" destId="{5751EAC2-503F-45D4-9805-804197F63AD1}" srcOrd="0" destOrd="0" presId="urn:microsoft.com/office/officeart/2008/layout/LinedList"/>
    <dgm:cxn modelId="{AD6373FB-21A2-418C-AFB6-8622472A6E02}" srcId="{1C4E32A4-399C-4105-8F86-BE67EC479122}" destId="{F9B94E9D-987A-4108-B4E1-2538F3E69181}" srcOrd="1" destOrd="0" parTransId="{3326B6E8-5A61-4C91-8F3B-75DC18CBB973}" sibTransId="{47877781-6A2F-4AC8-A38D-5F56817FFF8E}"/>
    <dgm:cxn modelId="{26EEDA47-1B56-465B-B024-03F122AC823B}" type="presParOf" srcId="{90CE7A27-9F9E-484E-9F73-773F9DE82564}" destId="{4EEE753E-0B78-4D5A-AC4C-84BDACC08297}" srcOrd="0" destOrd="0" presId="urn:microsoft.com/office/officeart/2008/layout/LinedList"/>
    <dgm:cxn modelId="{9E890287-A223-48F9-9764-F7B26DF141AA}" type="presParOf" srcId="{90CE7A27-9F9E-484E-9F73-773F9DE82564}" destId="{BA03FEC7-B066-47FC-A4A4-6BC438FE7379}" srcOrd="1" destOrd="0" presId="urn:microsoft.com/office/officeart/2008/layout/LinedList"/>
    <dgm:cxn modelId="{F70DAFD6-2BC9-437D-8ED6-BF9FDAD97B63}" type="presParOf" srcId="{BA03FEC7-B066-47FC-A4A4-6BC438FE7379}" destId="{9928EB6D-EE4C-4B99-B55C-EF384F620278}" srcOrd="0" destOrd="0" presId="urn:microsoft.com/office/officeart/2008/layout/LinedList"/>
    <dgm:cxn modelId="{A1E76EFA-55FF-4184-9DE4-3E84D4722232}" type="presParOf" srcId="{BA03FEC7-B066-47FC-A4A4-6BC438FE7379}" destId="{450419DA-66EC-4F37-A6E8-E0FB6BD50D79}" srcOrd="1" destOrd="0" presId="urn:microsoft.com/office/officeart/2008/layout/LinedList"/>
    <dgm:cxn modelId="{A54D4BC4-D6AF-406C-A558-1D0D47E909CB}" type="presParOf" srcId="{450419DA-66EC-4F37-A6E8-E0FB6BD50D79}" destId="{91B550D7-18C8-4B1D-8A01-33D35D90D7AF}" srcOrd="0" destOrd="0" presId="urn:microsoft.com/office/officeart/2008/layout/LinedList"/>
    <dgm:cxn modelId="{B0558E33-F620-482D-BA7B-47E810BD9239}" type="presParOf" srcId="{450419DA-66EC-4F37-A6E8-E0FB6BD50D79}" destId="{8CCF9446-5E4A-4EFD-9C16-2DB046C12DE0}" srcOrd="1" destOrd="0" presId="urn:microsoft.com/office/officeart/2008/layout/LinedList"/>
    <dgm:cxn modelId="{50DC3A89-D2D5-4CDC-82F6-2502651C5D7E}" type="presParOf" srcId="{8CCF9446-5E4A-4EFD-9C16-2DB046C12DE0}" destId="{2B5829D7-DCD6-4258-BC73-957800955ADB}" srcOrd="0" destOrd="0" presId="urn:microsoft.com/office/officeart/2008/layout/LinedList"/>
    <dgm:cxn modelId="{598199CA-1282-4522-8B63-350F7CF21349}" type="presParOf" srcId="{8CCF9446-5E4A-4EFD-9C16-2DB046C12DE0}" destId="{62FC0250-9D6B-445A-BFD7-73932986D808}" srcOrd="1" destOrd="0" presId="urn:microsoft.com/office/officeart/2008/layout/LinedList"/>
    <dgm:cxn modelId="{F08A40AF-3843-4DA3-A32F-9A4E56435473}" type="presParOf" srcId="{8CCF9446-5E4A-4EFD-9C16-2DB046C12DE0}" destId="{D5869EBB-4A63-4B1B-8F14-BD6400D4294E}" srcOrd="2" destOrd="0" presId="urn:microsoft.com/office/officeart/2008/layout/LinedList"/>
    <dgm:cxn modelId="{EE94D564-B6B6-4D1F-BCE5-82BE23B333DC}" type="presParOf" srcId="{450419DA-66EC-4F37-A6E8-E0FB6BD50D79}" destId="{9EF8CD41-F829-401C-9769-BFC785AF8C25}" srcOrd="2" destOrd="0" presId="urn:microsoft.com/office/officeart/2008/layout/LinedList"/>
    <dgm:cxn modelId="{B6E0A650-49E0-473D-9DB0-04DC9F138EA1}" type="presParOf" srcId="{450419DA-66EC-4F37-A6E8-E0FB6BD50D79}" destId="{C61F9BD1-A723-4FA6-96E9-2902083FCCDF}" srcOrd="3" destOrd="0" presId="urn:microsoft.com/office/officeart/2008/layout/LinedList"/>
    <dgm:cxn modelId="{040CBB18-3B0A-4D20-BDAE-EDFD7B753C6F}" type="presParOf" srcId="{450419DA-66EC-4F37-A6E8-E0FB6BD50D79}" destId="{40EBB010-DF6A-4700-9B79-229774FDCA02}" srcOrd="4" destOrd="0" presId="urn:microsoft.com/office/officeart/2008/layout/LinedList"/>
    <dgm:cxn modelId="{3E34290D-25C0-4D4B-B5E1-47FEAF442DD9}" type="presParOf" srcId="{40EBB010-DF6A-4700-9B79-229774FDCA02}" destId="{11835C7C-01B0-409D-AD77-371823978F29}" srcOrd="0" destOrd="0" presId="urn:microsoft.com/office/officeart/2008/layout/LinedList"/>
    <dgm:cxn modelId="{94B5914A-7440-4D4E-86E4-8CBD7E74B1F9}" type="presParOf" srcId="{40EBB010-DF6A-4700-9B79-229774FDCA02}" destId="{5751EAC2-503F-45D4-9805-804197F63AD1}" srcOrd="1" destOrd="0" presId="urn:microsoft.com/office/officeart/2008/layout/LinedList"/>
    <dgm:cxn modelId="{A5014A3C-40F1-4C4B-B5DC-9998C8D7D0C7}" type="presParOf" srcId="{40EBB010-DF6A-4700-9B79-229774FDCA02}" destId="{9C49A9F6-8228-4740-9E16-C64B206F959B}" srcOrd="2" destOrd="0" presId="urn:microsoft.com/office/officeart/2008/layout/LinedList"/>
    <dgm:cxn modelId="{9F3BFDBD-4D0A-4765-902B-DB66773395FB}" type="presParOf" srcId="{450419DA-66EC-4F37-A6E8-E0FB6BD50D79}" destId="{E4674529-6D4C-48D1-B01D-C89A4E98C235}" srcOrd="5" destOrd="0" presId="urn:microsoft.com/office/officeart/2008/layout/LinedList"/>
    <dgm:cxn modelId="{F4C7FD3A-A6FD-4D6E-993C-7F561BD311C1}" type="presParOf" srcId="{450419DA-66EC-4F37-A6E8-E0FB6BD50D79}" destId="{C10B9C4E-989F-441A-B7A3-2C2785DC8CCF}" srcOrd="6" destOrd="0" presId="urn:microsoft.com/office/officeart/2008/layout/LinedList"/>
    <dgm:cxn modelId="{B40E294E-B538-4885-8DD8-17CB2DA2E3E4}" type="presParOf" srcId="{450419DA-66EC-4F37-A6E8-E0FB6BD50D79}" destId="{10D7BD7B-2B2B-41A9-AACE-FFFCE2F2CD2D}" srcOrd="7" destOrd="0" presId="urn:microsoft.com/office/officeart/2008/layout/LinedList"/>
    <dgm:cxn modelId="{81ACBD6B-9356-40E5-A5A1-B115FDCF55EF}" type="presParOf" srcId="{10D7BD7B-2B2B-41A9-AACE-FFFCE2F2CD2D}" destId="{8FD71323-9D3F-48B9-9562-ADD81C105199}" srcOrd="0" destOrd="0" presId="urn:microsoft.com/office/officeart/2008/layout/LinedList"/>
    <dgm:cxn modelId="{F0B6F1BE-9FFA-458C-8413-3C6505BE8063}" type="presParOf" srcId="{10D7BD7B-2B2B-41A9-AACE-FFFCE2F2CD2D}" destId="{1122A7C4-DE5D-40FB-B0C9-F0F25C776218}" srcOrd="1" destOrd="0" presId="urn:microsoft.com/office/officeart/2008/layout/LinedList"/>
    <dgm:cxn modelId="{890848FC-6026-4AC0-9BA4-D8C90A9EF35C}" type="presParOf" srcId="{10D7BD7B-2B2B-41A9-AACE-FFFCE2F2CD2D}" destId="{1D9CA883-D0BF-41C2-BC74-8CB6689D9B07}" srcOrd="2" destOrd="0" presId="urn:microsoft.com/office/officeart/2008/layout/LinedList"/>
    <dgm:cxn modelId="{97EC67A5-2965-4155-86F5-FBC2ACFB7970}" type="presParOf" srcId="{450419DA-66EC-4F37-A6E8-E0FB6BD50D79}" destId="{2C224100-5100-4A86-B19A-CC4719EE75BD}" srcOrd="8" destOrd="0" presId="urn:microsoft.com/office/officeart/2008/layout/LinedList"/>
    <dgm:cxn modelId="{EB0223CC-9A8C-4A24-A599-0946790BC629}" type="presParOf" srcId="{450419DA-66EC-4F37-A6E8-E0FB6BD50D79}" destId="{C6DBB7D9-91EE-4989-9FE5-13709A68CD9E}"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0D29C7-11C2-47B2-9027-C5047C3F3D4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1C4E32A4-399C-4105-8F86-BE67EC479122}">
      <dgm:prSet phldrT="[Text]" custT="1"/>
      <dgm:spPr/>
      <dgm:t>
        <a:bodyPr/>
        <a:lstStyle/>
        <a:p>
          <a:r>
            <a:rPr lang="en-US" sz="3200" b="1" dirty="0">
              <a:solidFill>
                <a:schemeClr val="bg1"/>
              </a:solidFill>
              <a:latin typeface="Times New Roman" panose="02020603050405020304" pitchFamily="18" charset="0"/>
              <a:cs typeface="Times New Roman" panose="02020603050405020304" pitchFamily="18" charset="0"/>
            </a:rPr>
            <a:t>Loss Function</a:t>
          </a:r>
          <a:endParaRPr lang="en-IN" sz="3200" b="1" dirty="0">
            <a:solidFill>
              <a:schemeClr val="bg1"/>
            </a:solidFill>
            <a:latin typeface="Times New Roman" panose="02020603050405020304" pitchFamily="18" charset="0"/>
            <a:cs typeface="Times New Roman" panose="02020603050405020304" pitchFamily="18" charset="0"/>
          </a:endParaRPr>
        </a:p>
      </dgm:t>
    </dgm:pt>
    <dgm:pt modelId="{BBDA9084-2E39-4E20-A8F9-6DCB49EFEA7A}" type="parTrans" cxnId="{EB57CB35-3722-438C-9EEB-B39DD1264D37}">
      <dgm:prSet/>
      <dgm:spPr/>
      <dgm:t>
        <a:bodyPr/>
        <a:lstStyle/>
        <a:p>
          <a:endParaRPr lang="en-IN" sz="2000">
            <a:latin typeface="Times New Roman" panose="02020603050405020304" pitchFamily="18" charset="0"/>
            <a:cs typeface="Times New Roman" panose="02020603050405020304" pitchFamily="18" charset="0"/>
          </a:endParaRPr>
        </a:p>
      </dgm:t>
    </dgm:pt>
    <dgm:pt modelId="{D8233346-2C78-4D49-9F0F-0641901DEBDD}" type="sibTrans" cxnId="{EB57CB35-3722-438C-9EEB-B39DD1264D37}">
      <dgm:prSet/>
      <dgm:spPr/>
      <dgm:t>
        <a:bodyPr/>
        <a:lstStyle/>
        <a:p>
          <a:endParaRPr lang="en-IN" sz="2000">
            <a:latin typeface="Times New Roman" panose="02020603050405020304" pitchFamily="18" charset="0"/>
            <a:cs typeface="Times New Roman" panose="02020603050405020304" pitchFamily="18" charset="0"/>
          </a:endParaRPr>
        </a:p>
      </dgm:t>
    </dgm:pt>
    <mc:AlternateContent xmlns:mc="http://schemas.openxmlformats.org/markup-compatibility/2006" xmlns:a14="http://schemas.microsoft.com/office/drawing/2010/main">
      <mc:Choice Requires="a14">
        <dgm:pt modelId="{EB3192E8-EB55-4C66-BB26-835677312C05}">
          <dgm:prSet phldrT="[Text]" custT="1"/>
          <dgm:spPr/>
          <dgm:t>
            <a:bodyPr/>
            <a:lstStyle/>
            <a:p>
              <a:r>
                <a:rPr lang="en-US" sz="2000" dirty="0">
                  <a:solidFill>
                    <a:schemeClr val="accent6">
                      <a:lumMod val="20000"/>
                      <a:lumOff val="80000"/>
                    </a:schemeClr>
                  </a:solidFill>
                  <a:latin typeface="Times New Roman" panose="02020603050405020304" pitchFamily="18" charset="0"/>
                  <a:cs typeface="Times New Roman" panose="02020603050405020304" pitchFamily="18" charset="0"/>
                </a:rPr>
                <a:t>The loss function is as follows:</a:t>
              </a:r>
            </a:p>
            <a:p>
              <a:pPr>
                <a:buSzPts val="1050"/>
                <a:buNone/>
              </a:pPr>
              <a:r>
                <a:rPr lang="en-US" sz="2000" b="1" dirty="0">
                  <a:solidFill>
                    <a:schemeClr val="accent6">
                      <a:lumMod val="40000"/>
                      <a:lumOff val="60000"/>
                    </a:schemeClr>
                  </a:solidFill>
                  <a:cs typeface="Times New Roman" panose="02020603050405020304" pitchFamily="18" charset="0"/>
                </a:rPr>
                <a:t>L(</a:t>
              </a:r>
              <a14:m>
                <m:oMath xmlns:m="http://schemas.openxmlformats.org/officeDocument/2006/math">
                  <m:r>
                    <a:rPr lang="en-US" sz="2000" b="1">
                      <a:solidFill>
                        <a:schemeClr val="accent6">
                          <a:lumMod val="40000"/>
                          <a:lumOff val="60000"/>
                        </a:schemeClr>
                      </a:solidFill>
                      <a:latin typeface="Cambria Math" panose="02040503050406030204" pitchFamily="18" charset="0"/>
                      <a:cs typeface="Times New Roman" panose="02020603050405020304" pitchFamily="18" charset="0"/>
                    </a:rPr>
                    <m:t>𝜽</m:t>
                  </m:r>
                  <m:r>
                    <a:rPr lang="en-IN" sz="2000" b="1" baseline="-25000">
                      <a:solidFill>
                        <a:schemeClr val="accent6">
                          <a:lumMod val="40000"/>
                          <a:lumOff val="60000"/>
                        </a:schemeClr>
                      </a:solidFill>
                      <a:latin typeface="Cambria Math" panose="02040503050406030204" pitchFamily="18" charset="0"/>
                      <a:cs typeface="Times New Roman" panose="02020603050405020304" pitchFamily="18" charset="0"/>
                    </a:rPr>
                    <m:t>𝐢</m:t>
                  </m:r>
                </m:oMath>
              </a14:m>
              <a:r>
                <a:rPr lang="en-US" sz="2000" b="1" dirty="0">
                  <a:solidFill>
                    <a:schemeClr val="accent6">
                      <a:lumMod val="40000"/>
                      <a:lumOff val="60000"/>
                    </a:schemeClr>
                  </a:solidFill>
                  <a:cs typeface="Times New Roman" panose="02020603050405020304" pitchFamily="18" charset="0"/>
                </a:rPr>
                <a:t>) = E[(r + </a:t>
              </a:r>
              <a14:m>
                <m:oMath xmlns:m="http://schemas.openxmlformats.org/officeDocument/2006/math">
                  <m:r>
                    <a:rPr lang="en-US" sz="2000" b="1">
                      <a:solidFill>
                        <a:schemeClr val="accent6">
                          <a:lumMod val="40000"/>
                          <a:lumOff val="60000"/>
                        </a:schemeClr>
                      </a:solidFill>
                      <a:latin typeface="Cambria Math" panose="02040503050406030204" pitchFamily="18" charset="0"/>
                      <a:cs typeface="Times New Roman" panose="02020603050405020304" pitchFamily="18" charset="0"/>
                    </a:rPr>
                    <m:t>𝜸</m:t>
                  </m:r>
                </m:oMath>
              </a14:m>
              <a:r>
                <a:rPr lang="en-US" sz="2000" b="1" dirty="0">
                  <a:solidFill>
                    <a:schemeClr val="accent6">
                      <a:lumMod val="40000"/>
                      <a:lumOff val="60000"/>
                    </a:schemeClr>
                  </a:solidFill>
                  <a:cs typeface="Times New Roman" panose="02020603050405020304" pitchFamily="18" charset="0"/>
                </a:rPr>
                <a:t>maxQ(s’, a’; </a:t>
              </a:r>
              <a14:m>
                <m:oMath xmlns:m="http://schemas.openxmlformats.org/officeDocument/2006/math">
                  <m:r>
                    <a:rPr lang="en-US" sz="2000" b="1">
                      <a:solidFill>
                        <a:schemeClr val="accent6">
                          <a:lumMod val="40000"/>
                          <a:lumOff val="60000"/>
                        </a:schemeClr>
                      </a:solidFill>
                      <a:latin typeface="Cambria Math" panose="02040503050406030204" pitchFamily="18" charset="0"/>
                      <a:cs typeface="Times New Roman" panose="02020603050405020304" pitchFamily="18" charset="0"/>
                    </a:rPr>
                    <m:t>𝜽</m:t>
                  </m:r>
                </m:oMath>
              </a14:m>
              <a:r>
                <a:rPr lang="en-US" sz="2000" b="1" baseline="-25000" dirty="0">
                  <a:solidFill>
                    <a:schemeClr val="accent6">
                      <a:lumMod val="40000"/>
                      <a:lumOff val="60000"/>
                    </a:schemeClr>
                  </a:solidFill>
                  <a:cs typeface="Times New Roman" panose="02020603050405020304" pitchFamily="18" charset="0"/>
                </a:rPr>
                <a:t>i-1</a:t>
              </a:r>
              <a:r>
                <a:rPr lang="en-US" sz="2000" b="1" dirty="0">
                  <a:solidFill>
                    <a:schemeClr val="accent6">
                      <a:lumMod val="40000"/>
                      <a:lumOff val="60000"/>
                    </a:schemeClr>
                  </a:solidFill>
                  <a:cs typeface="Times New Roman" panose="02020603050405020304" pitchFamily="18" charset="0"/>
                </a:rPr>
                <a:t>) – Q(s, a; </a:t>
              </a:r>
              <a14:m>
                <m:oMath xmlns:m="http://schemas.openxmlformats.org/officeDocument/2006/math">
                  <m:r>
                    <a:rPr lang="en-US" sz="2000" b="1">
                      <a:solidFill>
                        <a:schemeClr val="accent6">
                          <a:lumMod val="40000"/>
                          <a:lumOff val="60000"/>
                        </a:schemeClr>
                      </a:solidFill>
                      <a:latin typeface="Cambria Math" panose="02040503050406030204" pitchFamily="18" charset="0"/>
                      <a:cs typeface="Times New Roman" panose="02020603050405020304" pitchFamily="18" charset="0"/>
                    </a:rPr>
                    <m:t>𝜽</m:t>
                  </m:r>
                </m:oMath>
              </a14:m>
              <a:r>
                <a:rPr lang="en-US" sz="2000" b="1" baseline="-25000" dirty="0">
                  <a:solidFill>
                    <a:schemeClr val="accent6">
                      <a:lumMod val="40000"/>
                      <a:lumOff val="60000"/>
                    </a:schemeClr>
                  </a:solidFill>
                  <a:cs typeface="Times New Roman" panose="02020603050405020304" pitchFamily="18" charset="0"/>
                </a:rPr>
                <a:t>i</a:t>
              </a:r>
              <a:r>
                <a:rPr lang="en-US" sz="2000" b="1" dirty="0">
                  <a:solidFill>
                    <a:schemeClr val="accent6">
                      <a:lumMod val="40000"/>
                      <a:lumOff val="60000"/>
                    </a:schemeClr>
                  </a:solidFill>
                  <a:cs typeface="Times New Roman" panose="02020603050405020304" pitchFamily="18" charset="0"/>
                </a:rPr>
                <a:t>))</a:t>
              </a:r>
              <a:r>
                <a:rPr lang="en-US" sz="2000" b="1" baseline="30000" dirty="0">
                  <a:solidFill>
                    <a:schemeClr val="accent6">
                      <a:lumMod val="40000"/>
                      <a:lumOff val="60000"/>
                    </a:schemeClr>
                  </a:solidFill>
                  <a:cs typeface="Times New Roman" panose="02020603050405020304" pitchFamily="18" charset="0"/>
                </a:rPr>
                <a:t>2</a:t>
              </a:r>
              <a:r>
                <a:rPr lang="en-US" sz="2000" b="1" dirty="0">
                  <a:solidFill>
                    <a:schemeClr val="accent6">
                      <a:lumMod val="40000"/>
                      <a:lumOff val="60000"/>
                    </a:schemeClr>
                  </a:solidFill>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dgm:t>
        </dgm:pt>
      </mc:Choice>
      <mc:Fallback xmlns="">
        <dgm:pt modelId="{EB3192E8-EB55-4C66-BB26-835677312C05}">
          <dgm:prSet phldrT="[Text]" custT="1"/>
          <dgm:spPr/>
          <dgm:t>
            <a:bodyPr/>
            <a:lstStyle/>
            <a:p>
              <a:r>
                <a:rPr lang="en-US" sz="2000" dirty="0">
                  <a:solidFill>
                    <a:schemeClr val="accent6">
                      <a:lumMod val="20000"/>
                      <a:lumOff val="80000"/>
                    </a:schemeClr>
                  </a:solidFill>
                  <a:latin typeface="Times New Roman" panose="02020603050405020304" pitchFamily="18" charset="0"/>
                  <a:cs typeface="Times New Roman" panose="02020603050405020304" pitchFamily="18" charset="0"/>
                </a:rPr>
                <a:t>The loss function is as follows:</a:t>
              </a:r>
            </a:p>
            <a:p>
              <a:pPr>
                <a:buSzPts val="1050"/>
                <a:buNone/>
              </a:pPr>
              <a:r>
                <a:rPr lang="en-US" sz="2000" b="1" dirty="0">
                  <a:solidFill>
                    <a:schemeClr val="accent6">
                      <a:lumMod val="40000"/>
                      <a:lumOff val="60000"/>
                    </a:schemeClr>
                  </a:solidFill>
                  <a:cs typeface="Times New Roman" panose="02020603050405020304" pitchFamily="18" charset="0"/>
                </a:rPr>
                <a:t>L(</a:t>
              </a:r>
              <a:r>
                <a:rPr lang="en-US" sz="2000" b="1" i="0">
                  <a:solidFill>
                    <a:schemeClr val="accent6">
                      <a:lumMod val="40000"/>
                      <a:lumOff val="60000"/>
                    </a:schemeClr>
                  </a:solidFill>
                  <a:latin typeface="Cambria Math" panose="02040503050406030204" pitchFamily="18" charset="0"/>
                  <a:cs typeface="Times New Roman" panose="02020603050405020304" pitchFamily="18" charset="0"/>
                </a:rPr>
                <a:t>𝜽</a:t>
              </a:r>
              <a:r>
                <a:rPr lang="en-IN" sz="2000" b="1" i="0" baseline="-25000">
                  <a:solidFill>
                    <a:schemeClr val="accent6">
                      <a:lumMod val="40000"/>
                      <a:lumOff val="60000"/>
                    </a:schemeClr>
                  </a:solidFill>
                  <a:latin typeface="Cambria Math" panose="02040503050406030204" pitchFamily="18" charset="0"/>
                  <a:cs typeface="Times New Roman" panose="02020603050405020304" pitchFamily="18" charset="0"/>
                </a:rPr>
                <a:t>𝐢</a:t>
              </a:r>
              <a:r>
                <a:rPr lang="en-US" sz="2000" b="1" dirty="0">
                  <a:solidFill>
                    <a:schemeClr val="accent6">
                      <a:lumMod val="40000"/>
                      <a:lumOff val="60000"/>
                    </a:schemeClr>
                  </a:solidFill>
                  <a:cs typeface="Times New Roman" panose="02020603050405020304" pitchFamily="18" charset="0"/>
                </a:rPr>
                <a:t>) = E[(r + </a:t>
              </a:r>
              <a:r>
                <a:rPr lang="en-US" sz="2000" b="1" i="0">
                  <a:solidFill>
                    <a:schemeClr val="accent6">
                      <a:lumMod val="40000"/>
                      <a:lumOff val="60000"/>
                    </a:schemeClr>
                  </a:solidFill>
                  <a:latin typeface="Cambria Math" panose="02040503050406030204" pitchFamily="18" charset="0"/>
                  <a:cs typeface="Times New Roman" panose="02020603050405020304" pitchFamily="18" charset="0"/>
                </a:rPr>
                <a:t>𝜸</a:t>
              </a:r>
              <a:r>
                <a:rPr lang="en-US" sz="2000" b="1" dirty="0">
                  <a:solidFill>
                    <a:schemeClr val="accent6">
                      <a:lumMod val="40000"/>
                      <a:lumOff val="60000"/>
                    </a:schemeClr>
                  </a:solidFill>
                  <a:cs typeface="Times New Roman" panose="02020603050405020304" pitchFamily="18" charset="0"/>
                </a:rPr>
                <a:t>maxQ(s’, a’; </a:t>
              </a:r>
              <a:r>
                <a:rPr lang="en-US" sz="2000" b="1" i="0">
                  <a:solidFill>
                    <a:schemeClr val="accent6">
                      <a:lumMod val="40000"/>
                      <a:lumOff val="60000"/>
                    </a:schemeClr>
                  </a:solidFill>
                  <a:latin typeface="Cambria Math" panose="02040503050406030204" pitchFamily="18" charset="0"/>
                  <a:cs typeface="Times New Roman" panose="02020603050405020304" pitchFamily="18" charset="0"/>
                </a:rPr>
                <a:t>𝜽</a:t>
              </a:r>
              <a:r>
                <a:rPr lang="en-US" sz="2000" b="1" baseline="-25000" dirty="0">
                  <a:solidFill>
                    <a:schemeClr val="accent6">
                      <a:lumMod val="40000"/>
                      <a:lumOff val="60000"/>
                    </a:schemeClr>
                  </a:solidFill>
                  <a:cs typeface="Times New Roman" panose="02020603050405020304" pitchFamily="18" charset="0"/>
                </a:rPr>
                <a:t>i-1</a:t>
              </a:r>
              <a:r>
                <a:rPr lang="en-US" sz="2000" b="1" dirty="0">
                  <a:solidFill>
                    <a:schemeClr val="accent6">
                      <a:lumMod val="40000"/>
                      <a:lumOff val="60000"/>
                    </a:schemeClr>
                  </a:solidFill>
                  <a:cs typeface="Times New Roman" panose="02020603050405020304" pitchFamily="18" charset="0"/>
                </a:rPr>
                <a:t>) – Q(s, a; </a:t>
              </a:r>
              <a:r>
                <a:rPr lang="en-US" sz="2000" b="1" i="0">
                  <a:solidFill>
                    <a:schemeClr val="accent6">
                      <a:lumMod val="40000"/>
                      <a:lumOff val="60000"/>
                    </a:schemeClr>
                  </a:solidFill>
                  <a:latin typeface="Cambria Math" panose="02040503050406030204" pitchFamily="18" charset="0"/>
                  <a:cs typeface="Times New Roman" panose="02020603050405020304" pitchFamily="18" charset="0"/>
                </a:rPr>
                <a:t>𝜽</a:t>
              </a:r>
              <a:r>
                <a:rPr lang="en-US" sz="2000" b="1" baseline="-25000" dirty="0">
                  <a:solidFill>
                    <a:schemeClr val="accent6">
                      <a:lumMod val="40000"/>
                      <a:lumOff val="60000"/>
                    </a:schemeClr>
                  </a:solidFill>
                  <a:cs typeface="Times New Roman" panose="02020603050405020304" pitchFamily="18" charset="0"/>
                </a:rPr>
                <a:t>i</a:t>
              </a:r>
              <a:r>
                <a:rPr lang="en-US" sz="2000" b="1" dirty="0">
                  <a:solidFill>
                    <a:schemeClr val="accent6">
                      <a:lumMod val="40000"/>
                      <a:lumOff val="60000"/>
                    </a:schemeClr>
                  </a:solidFill>
                  <a:cs typeface="Times New Roman" panose="02020603050405020304" pitchFamily="18" charset="0"/>
                </a:rPr>
                <a:t>))</a:t>
              </a:r>
              <a:r>
                <a:rPr lang="en-US" sz="2000" b="1" baseline="30000" dirty="0">
                  <a:solidFill>
                    <a:schemeClr val="accent6">
                      <a:lumMod val="40000"/>
                      <a:lumOff val="60000"/>
                    </a:schemeClr>
                  </a:solidFill>
                  <a:cs typeface="Times New Roman" panose="02020603050405020304" pitchFamily="18" charset="0"/>
                </a:rPr>
                <a:t>2</a:t>
              </a:r>
              <a:r>
                <a:rPr lang="en-US" sz="2000" b="1" dirty="0">
                  <a:solidFill>
                    <a:schemeClr val="accent6">
                      <a:lumMod val="40000"/>
                      <a:lumOff val="60000"/>
                    </a:schemeClr>
                  </a:solidFill>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dgm:t>
        </dgm:pt>
      </mc:Fallback>
    </mc:AlternateContent>
    <dgm:pt modelId="{48871F02-C7E6-4D32-AD00-CAFC760396B1}" type="parTrans" cxnId="{DEBE6838-0869-4E71-B827-91B2DA461BC1}">
      <dgm:prSet/>
      <dgm:spPr/>
      <dgm:t>
        <a:bodyPr/>
        <a:lstStyle/>
        <a:p>
          <a:endParaRPr lang="en-IN" sz="2000">
            <a:latin typeface="Times New Roman" panose="02020603050405020304" pitchFamily="18" charset="0"/>
            <a:cs typeface="Times New Roman" panose="02020603050405020304" pitchFamily="18" charset="0"/>
          </a:endParaRPr>
        </a:p>
      </dgm:t>
    </dgm:pt>
    <dgm:pt modelId="{4FA93C12-0B68-4C52-BEA2-4F7860D49190}" type="sibTrans" cxnId="{DEBE6838-0869-4E71-B827-91B2DA461BC1}">
      <dgm:prSet/>
      <dgm:spPr/>
      <dgm:t>
        <a:bodyPr/>
        <a:lstStyle/>
        <a:p>
          <a:endParaRPr lang="en-IN" sz="2000">
            <a:latin typeface="Times New Roman" panose="02020603050405020304" pitchFamily="18" charset="0"/>
            <a:cs typeface="Times New Roman" panose="02020603050405020304" pitchFamily="18" charset="0"/>
          </a:endParaRPr>
        </a:p>
      </dgm:t>
    </dgm:pt>
    <dgm:pt modelId="{F9B94E9D-987A-4108-B4E1-2538F3E69181}">
      <dgm:prSet phldrT="[Text]" custT="1"/>
      <dgm:spPr/>
      <dgm:t>
        <a:bodyPr/>
        <a:lstStyle/>
        <a:p>
          <a:r>
            <a:rPr lang="en-US" sz="2000" dirty="0">
              <a:solidFill>
                <a:schemeClr val="accent6">
                  <a:lumMod val="20000"/>
                  <a:lumOff val="80000"/>
                </a:schemeClr>
              </a:solidFill>
              <a:latin typeface="Times New Roman" panose="02020603050405020304" pitchFamily="18" charset="0"/>
              <a:cs typeface="Times New Roman" panose="02020603050405020304" pitchFamily="18" charset="0"/>
            </a:rPr>
            <a:t>To learn the network parameters, the algorithm applies gradient descent</a:t>
          </a:r>
          <a:endParaRPr lang="en-IN" sz="2000" dirty="0">
            <a:latin typeface="Times New Roman" panose="02020603050405020304" pitchFamily="18" charset="0"/>
            <a:cs typeface="Times New Roman" panose="02020603050405020304" pitchFamily="18" charset="0"/>
          </a:endParaRPr>
        </a:p>
      </dgm:t>
    </dgm:pt>
    <dgm:pt modelId="{3326B6E8-5A61-4C91-8F3B-75DC18CBB973}" type="parTrans" cxnId="{AD6373FB-21A2-418C-AFB6-8622472A6E02}">
      <dgm:prSet/>
      <dgm:spPr/>
      <dgm:t>
        <a:bodyPr/>
        <a:lstStyle/>
        <a:p>
          <a:endParaRPr lang="en-IN" sz="2000">
            <a:latin typeface="Times New Roman" panose="02020603050405020304" pitchFamily="18" charset="0"/>
            <a:cs typeface="Times New Roman" panose="02020603050405020304" pitchFamily="18" charset="0"/>
          </a:endParaRPr>
        </a:p>
      </dgm:t>
    </dgm:pt>
    <dgm:pt modelId="{47877781-6A2F-4AC8-A38D-5F56817FFF8E}" type="sibTrans" cxnId="{AD6373FB-21A2-418C-AFB6-8622472A6E02}">
      <dgm:prSet/>
      <dgm:spPr/>
      <dgm:t>
        <a:bodyPr/>
        <a:lstStyle/>
        <a:p>
          <a:endParaRPr lang="en-IN" sz="2000">
            <a:latin typeface="Times New Roman" panose="02020603050405020304" pitchFamily="18" charset="0"/>
            <a:cs typeface="Times New Roman" panose="02020603050405020304" pitchFamily="18" charset="0"/>
          </a:endParaRPr>
        </a:p>
      </dgm:t>
    </dgm:pt>
    <dgm:pt modelId="{065B18F7-8933-448F-8160-9072B7C42023}">
      <dgm:prSet phldrT="[Text]" custT="1"/>
      <dgm:spPr/>
      <dgm:t>
        <a:bodyPr/>
        <a:lstStyle/>
        <a:p>
          <a:r>
            <a:rPr lang="en-US" sz="2000" dirty="0">
              <a:solidFill>
                <a:schemeClr val="accent6">
                  <a:lumMod val="20000"/>
                  <a:lumOff val="80000"/>
                </a:schemeClr>
              </a:solidFill>
              <a:latin typeface="Times New Roman" panose="02020603050405020304" pitchFamily="18" charset="0"/>
              <a:cs typeface="Times New Roman" panose="02020603050405020304" pitchFamily="18" charset="0"/>
            </a:rPr>
            <a:t>A loss function defined as the squared difference between the DQN's estimate of the target and its estimate of the Q- value of the current state-action pair, Q(</a:t>
          </a:r>
          <a:r>
            <a:rPr lang="en-US" sz="2000" dirty="0" err="1">
              <a:solidFill>
                <a:schemeClr val="accent6">
                  <a:lumMod val="20000"/>
                  <a:lumOff val="80000"/>
                </a:schemeClr>
              </a:solidFill>
              <a:latin typeface="Times New Roman" panose="02020603050405020304" pitchFamily="18" charset="0"/>
              <a:cs typeface="Times New Roman" panose="02020603050405020304" pitchFamily="18" charset="0"/>
            </a:rPr>
            <a:t>s,a</a:t>
          </a:r>
          <a:r>
            <a:rPr lang="en-US" sz="2000" dirty="0">
              <a:solidFill>
                <a:schemeClr val="accent6">
                  <a:lumMod val="20000"/>
                  <a:lumOff val="80000"/>
                </a:schemeClr>
              </a:solidFill>
              <a:latin typeface="Times New Roman" panose="02020603050405020304" pitchFamily="18" charset="0"/>
              <a:cs typeface="Times New Roman" panose="02020603050405020304" pitchFamily="18" charset="0"/>
            </a:rPr>
            <a:t>:</a:t>
          </a:r>
          <a:r>
            <a:rPr lang="el-GR" sz="2000" dirty="0">
              <a:solidFill>
                <a:schemeClr val="accent6">
                  <a:lumMod val="20000"/>
                  <a:lumOff val="80000"/>
                </a:schemeClr>
              </a:solidFill>
              <a:latin typeface="Times New Roman" panose="02020603050405020304" pitchFamily="18" charset="0"/>
              <a:cs typeface="Times New Roman" panose="02020603050405020304" pitchFamily="18" charset="0"/>
            </a:rPr>
            <a:t>θ</a:t>
          </a:r>
          <a:r>
            <a:rPr lang="en-US" sz="2000" dirty="0">
              <a:solidFill>
                <a:schemeClr val="accent6">
                  <a:lumMod val="20000"/>
                  <a:lumOff val="80000"/>
                </a:schemeClr>
              </a:solidFill>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dgm:t>
    </dgm:pt>
    <dgm:pt modelId="{59CDF6D3-7A7B-40B0-8EBB-31EC6D7B6A83}" type="parTrans" cxnId="{5AD62DC5-9CDC-4C41-8FC6-4BD94C917DA8}">
      <dgm:prSet/>
      <dgm:spPr/>
      <dgm:t>
        <a:bodyPr/>
        <a:lstStyle/>
        <a:p>
          <a:endParaRPr lang="en-IN" sz="2000">
            <a:latin typeface="Times New Roman" panose="02020603050405020304" pitchFamily="18" charset="0"/>
            <a:cs typeface="Times New Roman" panose="02020603050405020304" pitchFamily="18" charset="0"/>
          </a:endParaRPr>
        </a:p>
      </dgm:t>
    </dgm:pt>
    <dgm:pt modelId="{321AC394-FC1E-42D9-A92A-E9203F44D08A}" type="sibTrans" cxnId="{5AD62DC5-9CDC-4C41-8FC6-4BD94C917DA8}">
      <dgm:prSet/>
      <dgm:spPr/>
      <dgm:t>
        <a:bodyPr/>
        <a:lstStyle/>
        <a:p>
          <a:endParaRPr lang="en-IN" sz="2000">
            <a:latin typeface="Times New Roman" panose="02020603050405020304" pitchFamily="18" charset="0"/>
            <a:cs typeface="Times New Roman" panose="02020603050405020304" pitchFamily="18" charset="0"/>
          </a:endParaRPr>
        </a:p>
      </dgm:t>
    </dgm:pt>
    <dgm:pt modelId="{90CE7A27-9F9E-484E-9F73-773F9DE82564}" type="pres">
      <dgm:prSet presAssocID="{900D29C7-11C2-47B2-9027-C5047C3F3D43}" presName="vert0" presStyleCnt="0">
        <dgm:presLayoutVars>
          <dgm:dir/>
          <dgm:animOne val="branch"/>
          <dgm:animLvl val="lvl"/>
        </dgm:presLayoutVars>
      </dgm:prSet>
      <dgm:spPr/>
    </dgm:pt>
    <dgm:pt modelId="{4EEE753E-0B78-4D5A-AC4C-84BDACC08297}" type="pres">
      <dgm:prSet presAssocID="{1C4E32A4-399C-4105-8F86-BE67EC479122}" presName="thickLine" presStyleLbl="alignNode1" presStyleIdx="0" presStyleCnt="1"/>
      <dgm:spPr/>
    </dgm:pt>
    <dgm:pt modelId="{BA03FEC7-B066-47FC-A4A4-6BC438FE7379}" type="pres">
      <dgm:prSet presAssocID="{1C4E32A4-399C-4105-8F86-BE67EC479122}" presName="horz1" presStyleCnt="0"/>
      <dgm:spPr/>
    </dgm:pt>
    <dgm:pt modelId="{9928EB6D-EE4C-4B99-B55C-EF384F620278}" type="pres">
      <dgm:prSet presAssocID="{1C4E32A4-399C-4105-8F86-BE67EC479122}" presName="tx1" presStyleLbl="revTx" presStyleIdx="0" presStyleCnt="4"/>
      <dgm:spPr/>
    </dgm:pt>
    <dgm:pt modelId="{450419DA-66EC-4F37-A6E8-E0FB6BD50D79}" type="pres">
      <dgm:prSet presAssocID="{1C4E32A4-399C-4105-8F86-BE67EC479122}" presName="vert1" presStyleCnt="0"/>
      <dgm:spPr/>
    </dgm:pt>
    <dgm:pt modelId="{91B550D7-18C8-4B1D-8A01-33D35D90D7AF}" type="pres">
      <dgm:prSet presAssocID="{EB3192E8-EB55-4C66-BB26-835677312C05}" presName="vertSpace2a" presStyleCnt="0"/>
      <dgm:spPr/>
    </dgm:pt>
    <dgm:pt modelId="{8CCF9446-5E4A-4EFD-9C16-2DB046C12DE0}" type="pres">
      <dgm:prSet presAssocID="{EB3192E8-EB55-4C66-BB26-835677312C05}" presName="horz2" presStyleCnt="0"/>
      <dgm:spPr/>
    </dgm:pt>
    <dgm:pt modelId="{2B5829D7-DCD6-4258-BC73-957800955ADB}" type="pres">
      <dgm:prSet presAssocID="{EB3192E8-EB55-4C66-BB26-835677312C05}" presName="horzSpace2" presStyleCnt="0"/>
      <dgm:spPr/>
    </dgm:pt>
    <dgm:pt modelId="{62FC0250-9D6B-445A-BFD7-73932986D808}" type="pres">
      <dgm:prSet presAssocID="{EB3192E8-EB55-4C66-BB26-835677312C05}" presName="tx2" presStyleLbl="revTx" presStyleIdx="1" presStyleCnt="4"/>
      <dgm:spPr/>
    </dgm:pt>
    <dgm:pt modelId="{D5869EBB-4A63-4B1B-8F14-BD6400D4294E}" type="pres">
      <dgm:prSet presAssocID="{EB3192E8-EB55-4C66-BB26-835677312C05}" presName="vert2" presStyleCnt="0"/>
      <dgm:spPr/>
    </dgm:pt>
    <dgm:pt modelId="{9EF8CD41-F829-401C-9769-BFC785AF8C25}" type="pres">
      <dgm:prSet presAssocID="{EB3192E8-EB55-4C66-BB26-835677312C05}" presName="thinLine2b" presStyleLbl="callout" presStyleIdx="0" presStyleCnt="3"/>
      <dgm:spPr/>
    </dgm:pt>
    <dgm:pt modelId="{C61F9BD1-A723-4FA6-96E9-2902083FCCDF}" type="pres">
      <dgm:prSet presAssocID="{EB3192E8-EB55-4C66-BB26-835677312C05}" presName="vertSpace2b" presStyleCnt="0"/>
      <dgm:spPr/>
    </dgm:pt>
    <dgm:pt modelId="{40EBB010-DF6A-4700-9B79-229774FDCA02}" type="pres">
      <dgm:prSet presAssocID="{F9B94E9D-987A-4108-B4E1-2538F3E69181}" presName="horz2" presStyleCnt="0"/>
      <dgm:spPr/>
    </dgm:pt>
    <dgm:pt modelId="{11835C7C-01B0-409D-AD77-371823978F29}" type="pres">
      <dgm:prSet presAssocID="{F9B94E9D-987A-4108-B4E1-2538F3E69181}" presName="horzSpace2" presStyleCnt="0"/>
      <dgm:spPr/>
    </dgm:pt>
    <dgm:pt modelId="{5751EAC2-503F-45D4-9805-804197F63AD1}" type="pres">
      <dgm:prSet presAssocID="{F9B94E9D-987A-4108-B4E1-2538F3E69181}" presName="tx2" presStyleLbl="revTx" presStyleIdx="2" presStyleCnt="4"/>
      <dgm:spPr/>
    </dgm:pt>
    <dgm:pt modelId="{9C49A9F6-8228-4740-9E16-C64B206F959B}" type="pres">
      <dgm:prSet presAssocID="{F9B94E9D-987A-4108-B4E1-2538F3E69181}" presName="vert2" presStyleCnt="0"/>
      <dgm:spPr/>
    </dgm:pt>
    <dgm:pt modelId="{E4674529-6D4C-48D1-B01D-C89A4E98C235}" type="pres">
      <dgm:prSet presAssocID="{F9B94E9D-987A-4108-B4E1-2538F3E69181}" presName="thinLine2b" presStyleLbl="callout" presStyleIdx="1" presStyleCnt="3"/>
      <dgm:spPr/>
    </dgm:pt>
    <dgm:pt modelId="{C10B9C4E-989F-441A-B7A3-2C2785DC8CCF}" type="pres">
      <dgm:prSet presAssocID="{F9B94E9D-987A-4108-B4E1-2538F3E69181}" presName="vertSpace2b" presStyleCnt="0"/>
      <dgm:spPr/>
    </dgm:pt>
    <dgm:pt modelId="{10D7BD7B-2B2B-41A9-AACE-FFFCE2F2CD2D}" type="pres">
      <dgm:prSet presAssocID="{065B18F7-8933-448F-8160-9072B7C42023}" presName="horz2" presStyleCnt="0"/>
      <dgm:spPr/>
    </dgm:pt>
    <dgm:pt modelId="{8FD71323-9D3F-48B9-9562-ADD81C105199}" type="pres">
      <dgm:prSet presAssocID="{065B18F7-8933-448F-8160-9072B7C42023}" presName="horzSpace2" presStyleCnt="0"/>
      <dgm:spPr/>
    </dgm:pt>
    <dgm:pt modelId="{1122A7C4-DE5D-40FB-B0C9-F0F25C776218}" type="pres">
      <dgm:prSet presAssocID="{065B18F7-8933-448F-8160-9072B7C42023}" presName="tx2" presStyleLbl="revTx" presStyleIdx="3" presStyleCnt="4"/>
      <dgm:spPr/>
    </dgm:pt>
    <dgm:pt modelId="{1D9CA883-D0BF-41C2-BC74-8CB6689D9B07}" type="pres">
      <dgm:prSet presAssocID="{065B18F7-8933-448F-8160-9072B7C42023}" presName="vert2" presStyleCnt="0"/>
      <dgm:spPr/>
    </dgm:pt>
    <dgm:pt modelId="{2C224100-5100-4A86-B19A-CC4719EE75BD}" type="pres">
      <dgm:prSet presAssocID="{065B18F7-8933-448F-8160-9072B7C42023}" presName="thinLine2b" presStyleLbl="callout" presStyleIdx="2" presStyleCnt="3"/>
      <dgm:spPr/>
    </dgm:pt>
    <dgm:pt modelId="{C6DBB7D9-91EE-4989-9FE5-13709A68CD9E}" type="pres">
      <dgm:prSet presAssocID="{065B18F7-8933-448F-8160-9072B7C42023}" presName="vertSpace2b" presStyleCnt="0"/>
      <dgm:spPr/>
    </dgm:pt>
  </dgm:ptLst>
  <dgm:cxnLst>
    <dgm:cxn modelId="{703D752D-1A5D-48AF-A37A-FF281EE0963C}" type="presOf" srcId="{EB3192E8-EB55-4C66-BB26-835677312C05}" destId="{62FC0250-9D6B-445A-BFD7-73932986D808}" srcOrd="0" destOrd="0" presId="urn:microsoft.com/office/officeart/2008/layout/LinedList"/>
    <dgm:cxn modelId="{EB57CB35-3722-438C-9EEB-B39DD1264D37}" srcId="{900D29C7-11C2-47B2-9027-C5047C3F3D43}" destId="{1C4E32A4-399C-4105-8F86-BE67EC479122}" srcOrd="0" destOrd="0" parTransId="{BBDA9084-2E39-4E20-A8F9-6DCB49EFEA7A}" sibTransId="{D8233346-2C78-4D49-9F0F-0641901DEBDD}"/>
    <dgm:cxn modelId="{DEBE6838-0869-4E71-B827-91B2DA461BC1}" srcId="{1C4E32A4-399C-4105-8F86-BE67EC479122}" destId="{EB3192E8-EB55-4C66-BB26-835677312C05}" srcOrd="0" destOrd="0" parTransId="{48871F02-C7E6-4D32-AD00-CAFC760396B1}" sibTransId="{4FA93C12-0B68-4C52-BEA2-4F7860D49190}"/>
    <dgm:cxn modelId="{1C532D60-A8BB-41FB-A2B6-64A818CB25D8}" type="presOf" srcId="{900D29C7-11C2-47B2-9027-C5047C3F3D43}" destId="{90CE7A27-9F9E-484E-9F73-773F9DE82564}" srcOrd="0" destOrd="0" presId="urn:microsoft.com/office/officeart/2008/layout/LinedList"/>
    <dgm:cxn modelId="{E5BF7863-FB25-4160-B580-A51499D0F0D6}" type="presOf" srcId="{065B18F7-8933-448F-8160-9072B7C42023}" destId="{1122A7C4-DE5D-40FB-B0C9-F0F25C776218}" srcOrd="0" destOrd="0" presId="urn:microsoft.com/office/officeart/2008/layout/LinedList"/>
    <dgm:cxn modelId="{E277ACB4-81BB-4D75-BF7F-3D719C0F65DC}" type="presOf" srcId="{1C4E32A4-399C-4105-8F86-BE67EC479122}" destId="{9928EB6D-EE4C-4B99-B55C-EF384F620278}" srcOrd="0" destOrd="0" presId="urn:microsoft.com/office/officeart/2008/layout/LinedList"/>
    <dgm:cxn modelId="{5AD62DC5-9CDC-4C41-8FC6-4BD94C917DA8}" srcId="{1C4E32A4-399C-4105-8F86-BE67EC479122}" destId="{065B18F7-8933-448F-8160-9072B7C42023}" srcOrd="2" destOrd="0" parTransId="{59CDF6D3-7A7B-40B0-8EBB-31EC6D7B6A83}" sibTransId="{321AC394-FC1E-42D9-A92A-E9203F44D08A}"/>
    <dgm:cxn modelId="{97B33BF2-6FE0-401F-BCC5-2395F96284E3}" type="presOf" srcId="{F9B94E9D-987A-4108-B4E1-2538F3E69181}" destId="{5751EAC2-503F-45D4-9805-804197F63AD1}" srcOrd="0" destOrd="0" presId="urn:microsoft.com/office/officeart/2008/layout/LinedList"/>
    <dgm:cxn modelId="{AD6373FB-21A2-418C-AFB6-8622472A6E02}" srcId="{1C4E32A4-399C-4105-8F86-BE67EC479122}" destId="{F9B94E9D-987A-4108-B4E1-2538F3E69181}" srcOrd="1" destOrd="0" parTransId="{3326B6E8-5A61-4C91-8F3B-75DC18CBB973}" sibTransId="{47877781-6A2F-4AC8-A38D-5F56817FFF8E}"/>
    <dgm:cxn modelId="{26EEDA47-1B56-465B-B024-03F122AC823B}" type="presParOf" srcId="{90CE7A27-9F9E-484E-9F73-773F9DE82564}" destId="{4EEE753E-0B78-4D5A-AC4C-84BDACC08297}" srcOrd="0" destOrd="0" presId="urn:microsoft.com/office/officeart/2008/layout/LinedList"/>
    <dgm:cxn modelId="{9E890287-A223-48F9-9764-F7B26DF141AA}" type="presParOf" srcId="{90CE7A27-9F9E-484E-9F73-773F9DE82564}" destId="{BA03FEC7-B066-47FC-A4A4-6BC438FE7379}" srcOrd="1" destOrd="0" presId="urn:microsoft.com/office/officeart/2008/layout/LinedList"/>
    <dgm:cxn modelId="{F70DAFD6-2BC9-437D-8ED6-BF9FDAD97B63}" type="presParOf" srcId="{BA03FEC7-B066-47FC-A4A4-6BC438FE7379}" destId="{9928EB6D-EE4C-4B99-B55C-EF384F620278}" srcOrd="0" destOrd="0" presId="urn:microsoft.com/office/officeart/2008/layout/LinedList"/>
    <dgm:cxn modelId="{A1E76EFA-55FF-4184-9DE4-3E84D4722232}" type="presParOf" srcId="{BA03FEC7-B066-47FC-A4A4-6BC438FE7379}" destId="{450419DA-66EC-4F37-A6E8-E0FB6BD50D79}" srcOrd="1" destOrd="0" presId="urn:microsoft.com/office/officeart/2008/layout/LinedList"/>
    <dgm:cxn modelId="{A54D4BC4-D6AF-406C-A558-1D0D47E909CB}" type="presParOf" srcId="{450419DA-66EC-4F37-A6E8-E0FB6BD50D79}" destId="{91B550D7-18C8-4B1D-8A01-33D35D90D7AF}" srcOrd="0" destOrd="0" presId="urn:microsoft.com/office/officeart/2008/layout/LinedList"/>
    <dgm:cxn modelId="{B0558E33-F620-482D-BA7B-47E810BD9239}" type="presParOf" srcId="{450419DA-66EC-4F37-A6E8-E0FB6BD50D79}" destId="{8CCF9446-5E4A-4EFD-9C16-2DB046C12DE0}" srcOrd="1" destOrd="0" presId="urn:microsoft.com/office/officeart/2008/layout/LinedList"/>
    <dgm:cxn modelId="{50DC3A89-D2D5-4CDC-82F6-2502651C5D7E}" type="presParOf" srcId="{8CCF9446-5E4A-4EFD-9C16-2DB046C12DE0}" destId="{2B5829D7-DCD6-4258-BC73-957800955ADB}" srcOrd="0" destOrd="0" presId="urn:microsoft.com/office/officeart/2008/layout/LinedList"/>
    <dgm:cxn modelId="{598199CA-1282-4522-8B63-350F7CF21349}" type="presParOf" srcId="{8CCF9446-5E4A-4EFD-9C16-2DB046C12DE0}" destId="{62FC0250-9D6B-445A-BFD7-73932986D808}" srcOrd="1" destOrd="0" presId="urn:microsoft.com/office/officeart/2008/layout/LinedList"/>
    <dgm:cxn modelId="{F08A40AF-3843-4DA3-A32F-9A4E56435473}" type="presParOf" srcId="{8CCF9446-5E4A-4EFD-9C16-2DB046C12DE0}" destId="{D5869EBB-4A63-4B1B-8F14-BD6400D4294E}" srcOrd="2" destOrd="0" presId="urn:microsoft.com/office/officeart/2008/layout/LinedList"/>
    <dgm:cxn modelId="{EE94D564-B6B6-4D1F-BCE5-82BE23B333DC}" type="presParOf" srcId="{450419DA-66EC-4F37-A6E8-E0FB6BD50D79}" destId="{9EF8CD41-F829-401C-9769-BFC785AF8C25}" srcOrd="2" destOrd="0" presId="urn:microsoft.com/office/officeart/2008/layout/LinedList"/>
    <dgm:cxn modelId="{B6E0A650-49E0-473D-9DB0-04DC9F138EA1}" type="presParOf" srcId="{450419DA-66EC-4F37-A6E8-E0FB6BD50D79}" destId="{C61F9BD1-A723-4FA6-96E9-2902083FCCDF}" srcOrd="3" destOrd="0" presId="urn:microsoft.com/office/officeart/2008/layout/LinedList"/>
    <dgm:cxn modelId="{040CBB18-3B0A-4D20-BDAE-EDFD7B753C6F}" type="presParOf" srcId="{450419DA-66EC-4F37-A6E8-E0FB6BD50D79}" destId="{40EBB010-DF6A-4700-9B79-229774FDCA02}" srcOrd="4" destOrd="0" presId="urn:microsoft.com/office/officeart/2008/layout/LinedList"/>
    <dgm:cxn modelId="{3E34290D-25C0-4D4B-B5E1-47FEAF442DD9}" type="presParOf" srcId="{40EBB010-DF6A-4700-9B79-229774FDCA02}" destId="{11835C7C-01B0-409D-AD77-371823978F29}" srcOrd="0" destOrd="0" presId="urn:microsoft.com/office/officeart/2008/layout/LinedList"/>
    <dgm:cxn modelId="{94B5914A-7440-4D4E-86E4-8CBD7E74B1F9}" type="presParOf" srcId="{40EBB010-DF6A-4700-9B79-229774FDCA02}" destId="{5751EAC2-503F-45D4-9805-804197F63AD1}" srcOrd="1" destOrd="0" presId="urn:microsoft.com/office/officeart/2008/layout/LinedList"/>
    <dgm:cxn modelId="{A5014A3C-40F1-4C4B-B5DC-9998C8D7D0C7}" type="presParOf" srcId="{40EBB010-DF6A-4700-9B79-229774FDCA02}" destId="{9C49A9F6-8228-4740-9E16-C64B206F959B}" srcOrd="2" destOrd="0" presId="urn:microsoft.com/office/officeart/2008/layout/LinedList"/>
    <dgm:cxn modelId="{9F3BFDBD-4D0A-4765-902B-DB66773395FB}" type="presParOf" srcId="{450419DA-66EC-4F37-A6E8-E0FB6BD50D79}" destId="{E4674529-6D4C-48D1-B01D-C89A4E98C235}" srcOrd="5" destOrd="0" presId="urn:microsoft.com/office/officeart/2008/layout/LinedList"/>
    <dgm:cxn modelId="{F4C7FD3A-A6FD-4D6E-993C-7F561BD311C1}" type="presParOf" srcId="{450419DA-66EC-4F37-A6E8-E0FB6BD50D79}" destId="{C10B9C4E-989F-441A-B7A3-2C2785DC8CCF}" srcOrd="6" destOrd="0" presId="urn:microsoft.com/office/officeart/2008/layout/LinedList"/>
    <dgm:cxn modelId="{B40E294E-B538-4885-8DD8-17CB2DA2E3E4}" type="presParOf" srcId="{450419DA-66EC-4F37-A6E8-E0FB6BD50D79}" destId="{10D7BD7B-2B2B-41A9-AACE-FFFCE2F2CD2D}" srcOrd="7" destOrd="0" presId="urn:microsoft.com/office/officeart/2008/layout/LinedList"/>
    <dgm:cxn modelId="{81ACBD6B-9356-40E5-A5A1-B115FDCF55EF}" type="presParOf" srcId="{10D7BD7B-2B2B-41A9-AACE-FFFCE2F2CD2D}" destId="{8FD71323-9D3F-48B9-9562-ADD81C105199}" srcOrd="0" destOrd="0" presId="urn:microsoft.com/office/officeart/2008/layout/LinedList"/>
    <dgm:cxn modelId="{F0B6F1BE-9FFA-458C-8413-3C6505BE8063}" type="presParOf" srcId="{10D7BD7B-2B2B-41A9-AACE-FFFCE2F2CD2D}" destId="{1122A7C4-DE5D-40FB-B0C9-F0F25C776218}" srcOrd="1" destOrd="0" presId="urn:microsoft.com/office/officeart/2008/layout/LinedList"/>
    <dgm:cxn modelId="{890848FC-6026-4AC0-9BA4-D8C90A9EF35C}" type="presParOf" srcId="{10D7BD7B-2B2B-41A9-AACE-FFFCE2F2CD2D}" destId="{1D9CA883-D0BF-41C2-BC74-8CB6689D9B07}" srcOrd="2" destOrd="0" presId="urn:microsoft.com/office/officeart/2008/layout/LinedList"/>
    <dgm:cxn modelId="{97EC67A5-2965-4155-86F5-FBC2ACFB7970}" type="presParOf" srcId="{450419DA-66EC-4F37-A6E8-E0FB6BD50D79}" destId="{2C224100-5100-4A86-B19A-CC4719EE75BD}" srcOrd="8" destOrd="0" presId="urn:microsoft.com/office/officeart/2008/layout/LinedList"/>
    <dgm:cxn modelId="{EB0223CC-9A8C-4A24-A599-0946790BC629}" type="presParOf" srcId="{450419DA-66EC-4F37-A6E8-E0FB6BD50D79}" destId="{C6DBB7D9-91EE-4989-9FE5-13709A68CD9E}" srcOrd="9"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00D29C7-11C2-47B2-9027-C5047C3F3D4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1C4E32A4-399C-4105-8F86-BE67EC479122}">
      <dgm:prSet phldrT="[Text]" custT="1"/>
      <dgm:spPr/>
      <dgm:t>
        <a:bodyPr/>
        <a:lstStyle/>
        <a:p>
          <a:r>
            <a:rPr lang="en-US" sz="3200" b="1" dirty="0">
              <a:solidFill>
                <a:schemeClr val="bg1"/>
              </a:solidFill>
              <a:latin typeface="Times New Roman" panose="02020603050405020304" pitchFamily="18" charset="0"/>
              <a:cs typeface="Times New Roman" panose="02020603050405020304" pitchFamily="18" charset="0"/>
            </a:rPr>
            <a:t>Loss Function</a:t>
          </a:r>
          <a:endParaRPr lang="en-IN" sz="3200" b="1" dirty="0">
            <a:solidFill>
              <a:schemeClr val="bg1"/>
            </a:solidFill>
            <a:latin typeface="Times New Roman" panose="02020603050405020304" pitchFamily="18" charset="0"/>
            <a:cs typeface="Times New Roman" panose="02020603050405020304" pitchFamily="18" charset="0"/>
          </a:endParaRPr>
        </a:p>
      </dgm:t>
    </dgm:pt>
    <dgm:pt modelId="{BBDA9084-2E39-4E20-A8F9-6DCB49EFEA7A}" type="parTrans" cxnId="{EB57CB35-3722-438C-9EEB-B39DD1264D37}">
      <dgm:prSet/>
      <dgm:spPr/>
      <dgm:t>
        <a:bodyPr/>
        <a:lstStyle/>
        <a:p>
          <a:endParaRPr lang="en-IN" sz="2000">
            <a:latin typeface="Times New Roman" panose="02020603050405020304" pitchFamily="18" charset="0"/>
            <a:cs typeface="Times New Roman" panose="02020603050405020304" pitchFamily="18" charset="0"/>
          </a:endParaRPr>
        </a:p>
      </dgm:t>
    </dgm:pt>
    <dgm:pt modelId="{D8233346-2C78-4D49-9F0F-0641901DEBDD}" type="sibTrans" cxnId="{EB57CB35-3722-438C-9EEB-B39DD1264D37}">
      <dgm:prSet/>
      <dgm:spPr/>
      <dgm:t>
        <a:bodyPr/>
        <a:lstStyle/>
        <a:p>
          <a:endParaRPr lang="en-IN" sz="2000">
            <a:latin typeface="Times New Roman" panose="02020603050405020304" pitchFamily="18" charset="0"/>
            <a:cs typeface="Times New Roman" panose="02020603050405020304" pitchFamily="18" charset="0"/>
          </a:endParaRPr>
        </a:p>
      </dgm:t>
    </dgm:pt>
    <dgm:pt modelId="{EB3192E8-EB55-4C66-BB26-835677312C05}">
      <dgm:prSet phldrT="[Text]" custT="1"/>
      <dgm:spPr>
        <a:blipFill>
          <a:blip xmlns:r="http://schemas.openxmlformats.org/officeDocument/2006/relationships" r:embed="rId1"/>
          <a:stretch>
            <a:fillRect l="-802" t="-3676" b="-10294"/>
          </a:stretch>
        </a:blipFill>
      </dgm:spPr>
      <dgm:t>
        <a:bodyPr/>
        <a:lstStyle/>
        <a:p>
          <a:r>
            <a:rPr lang="en-IN">
              <a:noFill/>
            </a:rPr>
            <a:t> </a:t>
          </a:r>
        </a:p>
      </dgm:t>
    </dgm:pt>
    <dgm:pt modelId="{48871F02-C7E6-4D32-AD00-CAFC760396B1}" type="parTrans" cxnId="{DEBE6838-0869-4E71-B827-91B2DA461BC1}">
      <dgm:prSet/>
      <dgm:spPr/>
      <dgm:t>
        <a:bodyPr/>
        <a:lstStyle/>
        <a:p>
          <a:endParaRPr lang="en-IN" sz="2000">
            <a:latin typeface="Times New Roman" panose="02020603050405020304" pitchFamily="18" charset="0"/>
            <a:cs typeface="Times New Roman" panose="02020603050405020304" pitchFamily="18" charset="0"/>
          </a:endParaRPr>
        </a:p>
      </dgm:t>
    </dgm:pt>
    <dgm:pt modelId="{4FA93C12-0B68-4C52-BEA2-4F7860D49190}" type="sibTrans" cxnId="{DEBE6838-0869-4E71-B827-91B2DA461BC1}">
      <dgm:prSet/>
      <dgm:spPr/>
      <dgm:t>
        <a:bodyPr/>
        <a:lstStyle/>
        <a:p>
          <a:endParaRPr lang="en-IN" sz="2000">
            <a:latin typeface="Times New Roman" panose="02020603050405020304" pitchFamily="18" charset="0"/>
            <a:cs typeface="Times New Roman" panose="02020603050405020304" pitchFamily="18" charset="0"/>
          </a:endParaRPr>
        </a:p>
      </dgm:t>
    </dgm:pt>
    <dgm:pt modelId="{F9B94E9D-987A-4108-B4E1-2538F3E69181}">
      <dgm:prSet phldrT="[Text]" custT="1"/>
      <dgm:spPr/>
      <dgm:t>
        <a:bodyPr/>
        <a:lstStyle/>
        <a:p>
          <a:r>
            <a:rPr lang="en-US" sz="2000" dirty="0">
              <a:solidFill>
                <a:schemeClr val="accent6">
                  <a:lumMod val="20000"/>
                  <a:lumOff val="80000"/>
                </a:schemeClr>
              </a:solidFill>
              <a:latin typeface="Times New Roman" panose="02020603050405020304" pitchFamily="18" charset="0"/>
              <a:cs typeface="Times New Roman" panose="02020603050405020304" pitchFamily="18" charset="0"/>
            </a:rPr>
            <a:t>To learn the network parameters, the algorithm applies gradient descent</a:t>
          </a:r>
          <a:endParaRPr lang="en-IN" sz="2000" dirty="0">
            <a:latin typeface="Times New Roman" panose="02020603050405020304" pitchFamily="18" charset="0"/>
            <a:cs typeface="Times New Roman" panose="02020603050405020304" pitchFamily="18" charset="0"/>
          </a:endParaRPr>
        </a:p>
      </dgm:t>
    </dgm:pt>
    <dgm:pt modelId="{3326B6E8-5A61-4C91-8F3B-75DC18CBB973}" type="parTrans" cxnId="{AD6373FB-21A2-418C-AFB6-8622472A6E02}">
      <dgm:prSet/>
      <dgm:spPr/>
      <dgm:t>
        <a:bodyPr/>
        <a:lstStyle/>
        <a:p>
          <a:endParaRPr lang="en-IN" sz="2000">
            <a:latin typeface="Times New Roman" panose="02020603050405020304" pitchFamily="18" charset="0"/>
            <a:cs typeface="Times New Roman" panose="02020603050405020304" pitchFamily="18" charset="0"/>
          </a:endParaRPr>
        </a:p>
      </dgm:t>
    </dgm:pt>
    <dgm:pt modelId="{47877781-6A2F-4AC8-A38D-5F56817FFF8E}" type="sibTrans" cxnId="{AD6373FB-21A2-418C-AFB6-8622472A6E02}">
      <dgm:prSet/>
      <dgm:spPr/>
      <dgm:t>
        <a:bodyPr/>
        <a:lstStyle/>
        <a:p>
          <a:endParaRPr lang="en-IN" sz="2000">
            <a:latin typeface="Times New Roman" panose="02020603050405020304" pitchFamily="18" charset="0"/>
            <a:cs typeface="Times New Roman" panose="02020603050405020304" pitchFamily="18" charset="0"/>
          </a:endParaRPr>
        </a:p>
      </dgm:t>
    </dgm:pt>
    <dgm:pt modelId="{065B18F7-8933-448F-8160-9072B7C42023}">
      <dgm:prSet phldrT="[Text]" custT="1"/>
      <dgm:spPr/>
      <dgm:t>
        <a:bodyPr/>
        <a:lstStyle/>
        <a:p>
          <a:r>
            <a:rPr lang="en-US" sz="2000" dirty="0">
              <a:solidFill>
                <a:schemeClr val="accent6">
                  <a:lumMod val="20000"/>
                  <a:lumOff val="80000"/>
                </a:schemeClr>
              </a:solidFill>
              <a:latin typeface="Times New Roman" panose="02020603050405020304" pitchFamily="18" charset="0"/>
              <a:cs typeface="Times New Roman" panose="02020603050405020304" pitchFamily="18" charset="0"/>
            </a:rPr>
            <a:t>A loss function defined as the squared difference between the DQN's estimate of the target and its estimate of the Q- value of the current state-action pair, Q(</a:t>
          </a:r>
          <a:r>
            <a:rPr lang="en-US" sz="2000" dirty="0" err="1">
              <a:solidFill>
                <a:schemeClr val="accent6">
                  <a:lumMod val="20000"/>
                  <a:lumOff val="80000"/>
                </a:schemeClr>
              </a:solidFill>
              <a:latin typeface="Times New Roman" panose="02020603050405020304" pitchFamily="18" charset="0"/>
              <a:cs typeface="Times New Roman" panose="02020603050405020304" pitchFamily="18" charset="0"/>
            </a:rPr>
            <a:t>s,a</a:t>
          </a:r>
          <a:r>
            <a:rPr lang="en-US" sz="2000" dirty="0">
              <a:solidFill>
                <a:schemeClr val="accent6">
                  <a:lumMod val="20000"/>
                  <a:lumOff val="80000"/>
                </a:schemeClr>
              </a:solidFill>
              <a:latin typeface="Times New Roman" panose="02020603050405020304" pitchFamily="18" charset="0"/>
              <a:cs typeface="Times New Roman" panose="02020603050405020304" pitchFamily="18" charset="0"/>
            </a:rPr>
            <a:t>:</a:t>
          </a:r>
          <a:r>
            <a:rPr lang="el-GR" sz="2000" dirty="0">
              <a:solidFill>
                <a:schemeClr val="accent6">
                  <a:lumMod val="20000"/>
                  <a:lumOff val="80000"/>
                </a:schemeClr>
              </a:solidFill>
              <a:latin typeface="Times New Roman" panose="02020603050405020304" pitchFamily="18" charset="0"/>
              <a:cs typeface="Times New Roman" panose="02020603050405020304" pitchFamily="18" charset="0"/>
            </a:rPr>
            <a:t>θ</a:t>
          </a:r>
          <a:r>
            <a:rPr lang="en-US" sz="2000" dirty="0">
              <a:solidFill>
                <a:schemeClr val="accent6">
                  <a:lumMod val="20000"/>
                  <a:lumOff val="80000"/>
                </a:schemeClr>
              </a:solidFill>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dgm:t>
    </dgm:pt>
    <dgm:pt modelId="{59CDF6D3-7A7B-40B0-8EBB-31EC6D7B6A83}" type="parTrans" cxnId="{5AD62DC5-9CDC-4C41-8FC6-4BD94C917DA8}">
      <dgm:prSet/>
      <dgm:spPr/>
      <dgm:t>
        <a:bodyPr/>
        <a:lstStyle/>
        <a:p>
          <a:endParaRPr lang="en-IN" sz="2000">
            <a:latin typeface="Times New Roman" panose="02020603050405020304" pitchFamily="18" charset="0"/>
            <a:cs typeface="Times New Roman" panose="02020603050405020304" pitchFamily="18" charset="0"/>
          </a:endParaRPr>
        </a:p>
      </dgm:t>
    </dgm:pt>
    <dgm:pt modelId="{321AC394-FC1E-42D9-A92A-E9203F44D08A}" type="sibTrans" cxnId="{5AD62DC5-9CDC-4C41-8FC6-4BD94C917DA8}">
      <dgm:prSet/>
      <dgm:spPr/>
      <dgm:t>
        <a:bodyPr/>
        <a:lstStyle/>
        <a:p>
          <a:endParaRPr lang="en-IN" sz="2000">
            <a:latin typeface="Times New Roman" panose="02020603050405020304" pitchFamily="18" charset="0"/>
            <a:cs typeface="Times New Roman" panose="02020603050405020304" pitchFamily="18" charset="0"/>
          </a:endParaRPr>
        </a:p>
      </dgm:t>
    </dgm:pt>
    <dgm:pt modelId="{90CE7A27-9F9E-484E-9F73-773F9DE82564}" type="pres">
      <dgm:prSet presAssocID="{900D29C7-11C2-47B2-9027-C5047C3F3D43}" presName="vert0" presStyleCnt="0">
        <dgm:presLayoutVars>
          <dgm:dir/>
          <dgm:animOne val="branch"/>
          <dgm:animLvl val="lvl"/>
        </dgm:presLayoutVars>
      </dgm:prSet>
      <dgm:spPr/>
    </dgm:pt>
    <dgm:pt modelId="{4EEE753E-0B78-4D5A-AC4C-84BDACC08297}" type="pres">
      <dgm:prSet presAssocID="{1C4E32A4-399C-4105-8F86-BE67EC479122}" presName="thickLine" presStyleLbl="alignNode1" presStyleIdx="0" presStyleCnt="1"/>
      <dgm:spPr/>
    </dgm:pt>
    <dgm:pt modelId="{BA03FEC7-B066-47FC-A4A4-6BC438FE7379}" type="pres">
      <dgm:prSet presAssocID="{1C4E32A4-399C-4105-8F86-BE67EC479122}" presName="horz1" presStyleCnt="0"/>
      <dgm:spPr/>
    </dgm:pt>
    <dgm:pt modelId="{9928EB6D-EE4C-4B99-B55C-EF384F620278}" type="pres">
      <dgm:prSet presAssocID="{1C4E32A4-399C-4105-8F86-BE67EC479122}" presName="tx1" presStyleLbl="revTx" presStyleIdx="0" presStyleCnt="4"/>
      <dgm:spPr/>
    </dgm:pt>
    <dgm:pt modelId="{450419DA-66EC-4F37-A6E8-E0FB6BD50D79}" type="pres">
      <dgm:prSet presAssocID="{1C4E32A4-399C-4105-8F86-BE67EC479122}" presName="vert1" presStyleCnt="0"/>
      <dgm:spPr/>
    </dgm:pt>
    <dgm:pt modelId="{91B550D7-18C8-4B1D-8A01-33D35D90D7AF}" type="pres">
      <dgm:prSet presAssocID="{EB3192E8-EB55-4C66-BB26-835677312C05}" presName="vertSpace2a" presStyleCnt="0"/>
      <dgm:spPr/>
    </dgm:pt>
    <dgm:pt modelId="{8CCF9446-5E4A-4EFD-9C16-2DB046C12DE0}" type="pres">
      <dgm:prSet presAssocID="{EB3192E8-EB55-4C66-BB26-835677312C05}" presName="horz2" presStyleCnt="0"/>
      <dgm:spPr/>
    </dgm:pt>
    <dgm:pt modelId="{2B5829D7-DCD6-4258-BC73-957800955ADB}" type="pres">
      <dgm:prSet presAssocID="{EB3192E8-EB55-4C66-BB26-835677312C05}" presName="horzSpace2" presStyleCnt="0"/>
      <dgm:spPr/>
    </dgm:pt>
    <dgm:pt modelId="{62FC0250-9D6B-445A-BFD7-73932986D808}" type="pres">
      <dgm:prSet presAssocID="{EB3192E8-EB55-4C66-BB26-835677312C05}" presName="tx2" presStyleLbl="revTx" presStyleIdx="1" presStyleCnt="4"/>
      <dgm:spPr/>
    </dgm:pt>
    <dgm:pt modelId="{D5869EBB-4A63-4B1B-8F14-BD6400D4294E}" type="pres">
      <dgm:prSet presAssocID="{EB3192E8-EB55-4C66-BB26-835677312C05}" presName="vert2" presStyleCnt="0"/>
      <dgm:spPr/>
    </dgm:pt>
    <dgm:pt modelId="{9EF8CD41-F829-401C-9769-BFC785AF8C25}" type="pres">
      <dgm:prSet presAssocID="{EB3192E8-EB55-4C66-BB26-835677312C05}" presName="thinLine2b" presStyleLbl="callout" presStyleIdx="0" presStyleCnt="3"/>
      <dgm:spPr/>
    </dgm:pt>
    <dgm:pt modelId="{C61F9BD1-A723-4FA6-96E9-2902083FCCDF}" type="pres">
      <dgm:prSet presAssocID="{EB3192E8-EB55-4C66-BB26-835677312C05}" presName="vertSpace2b" presStyleCnt="0"/>
      <dgm:spPr/>
    </dgm:pt>
    <dgm:pt modelId="{40EBB010-DF6A-4700-9B79-229774FDCA02}" type="pres">
      <dgm:prSet presAssocID="{F9B94E9D-987A-4108-B4E1-2538F3E69181}" presName="horz2" presStyleCnt="0"/>
      <dgm:spPr/>
    </dgm:pt>
    <dgm:pt modelId="{11835C7C-01B0-409D-AD77-371823978F29}" type="pres">
      <dgm:prSet presAssocID="{F9B94E9D-987A-4108-B4E1-2538F3E69181}" presName="horzSpace2" presStyleCnt="0"/>
      <dgm:spPr/>
    </dgm:pt>
    <dgm:pt modelId="{5751EAC2-503F-45D4-9805-804197F63AD1}" type="pres">
      <dgm:prSet presAssocID="{F9B94E9D-987A-4108-B4E1-2538F3E69181}" presName="tx2" presStyleLbl="revTx" presStyleIdx="2" presStyleCnt="4"/>
      <dgm:spPr/>
    </dgm:pt>
    <dgm:pt modelId="{9C49A9F6-8228-4740-9E16-C64B206F959B}" type="pres">
      <dgm:prSet presAssocID="{F9B94E9D-987A-4108-B4E1-2538F3E69181}" presName="vert2" presStyleCnt="0"/>
      <dgm:spPr/>
    </dgm:pt>
    <dgm:pt modelId="{E4674529-6D4C-48D1-B01D-C89A4E98C235}" type="pres">
      <dgm:prSet presAssocID="{F9B94E9D-987A-4108-B4E1-2538F3E69181}" presName="thinLine2b" presStyleLbl="callout" presStyleIdx="1" presStyleCnt="3"/>
      <dgm:spPr/>
    </dgm:pt>
    <dgm:pt modelId="{C10B9C4E-989F-441A-B7A3-2C2785DC8CCF}" type="pres">
      <dgm:prSet presAssocID="{F9B94E9D-987A-4108-B4E1-2538F3E69181}" presName="vertSpace2b" presStyleCnt="0"/>
      <dgm:spPr/>
    </dgm:pt>
    <dgm:pt modelId="{10D7BD7B-2B2B-41A9-AACE-FFFCE2F2CD2D}" type="pres">
      <dgm:prSet presAssocID="{065B18F7-8933-448F-8160-9072B7C42023}" presName="horz2" presStyleCnt="0"/>
      <dgm:spPr/>
    </dgm:pt>
    <dgm:pt modelId="{8FD71323-9D3F-48B9-9562-ADD81C105199}" type="pres">
      <dgm:prSet presAssocID="{065B18F7-8933-448F-8160-9072B7C42023}" presName="horzSpace2" presStyleCnt="0"/>
      <dgm:spPr/>
    </dgm:pt>
    <dgm:pt modelId="{1122A7C4-DE5D-40FB-B0C9-F0F25C776218}" type="pres">
      <dgm:prSet presAssocID="{065B18F7-8933-448F-8160-9072B7C42023}" presName="tx2" presStyleLbl="revTx" presStyleIdx="3" presStyleCnt="4"/>
      <dgm:spPr/>
    </dgm:pt>
    <dgm:pt modelId="{1D9CA883-D0BF-41C2-BC74-8CB6689D9B07}" type="pres">
      <dgm:prSet presAssocID="{065B18F7-8933-448F-8160-9072B7C42023}" presName="vert2" presStyleCnt="0"/>
      <dgm:spPr/>
    </dgm:pt>
    <dgm:pt modelId="{2C224100-5100-4A86-B19A-CC4719EE75BD}" type="pres">
      <dgm:prSet presAssocID="{065B18F7-8933-448F-8160-9072B7C42023}" presName="thinLine2b" presStyleLbl="callout" presStyleIdx="2" presStyleCnt="3"/>
      <dgm:spPr/>
    </dgm:pt>
    <dgm:pt modelId="{C6DBB7D9-91EE-4989-9FE5-13709A68CD9E}" type="pres">
      <dgm:prSet presAssocID="{065B18F7-8933-448F-8160-9072B7C42023}" presName="vertSpace2b" presStyleCnt="0"/>
      <dgm:spPr/>
    </dgm:pt>
  </dgm:ptLst>
  <dgm:cxnLst>
    <dgm:cxn modelId="{703D752D-1A5D-48AF-A37A-FF281EE0963C}" type="presOf" srcId="{EB3192E8-EB55-4C66-BB26-835677312C05}" destId="{62FC0250-9D6B-445A-BFD7-73932986D808}" srcOrd="0" destOrd="0" presId="urn:microsoft.com/office/officeart/2008/layout/LinedList"/>
    <dgm:cxn modelId="{EB57CB35-3722-438C-9EEB-B39DD1264D37}" srcId="{900D29C7-11C2-47B2-9027-C5047C3F3D43}" destId="{1C4E32A4-399C-4105-8F86-BE67EC479122}" srcOrd="0" destOrd="0" parTransId="{BBDA9084-2E39-4E20-A8F9-6DCB49EFEA7A}" sibTransId="{D8233346-2C78-4D49-9F0F-0641901DEBDD}"/>
    <dgm:cxn modelId="{DEBE6838-0869-4E71-B827-91B2DA461BC1}" srcId="{1C4E32A4-399C-4105-8F86-BE67EC479122}" destId="{EB3192E8-EB55-4C66-BB26-835677312C05}" srcOrd="0" destOrd="0" parTransId="{48871F02-C7E6-4D32-AD00-CAFC760396B1}" sibTransId="{4FA93C12-0B68-4C52-BEA2-4F7860D49190}"/>
    <dgm:cxn modelId="{1C532D60-A8BB-41FB-A2B6-64A818CB25D8}" type="presOf" srcId="{900D29C7-11C2-47B2-9027-C5047C3F3D43}" destId="{90CE7A27-9F9E-484E-9F73-773F9DE82564}" srcOrd="0" destOrd="0" presId="urn:microsoft.com/office/officeart/2008/layout/LinedList"/>
    <dgm:cxn modelId="{E5BF7863-FB25-4160-B580-A51499D0F0D6}" type="presOf" srcId="{065B18F7-8933-448F-8160-9072B7C42023}" destId="{1122A7C4-DE5D-40FB-B0C9-F0F25C776218}" srcOrd="0" destOrd="0" presId="urn:microsoft.com/office/officeart/2008/layout/LinedList"/>
    <dgm:cxn modelId="{E277ACB4-81BB-4D75-BF7F-3D719C0F65DC}" type="presOf" srcId="{1C4E32A4-399C-4105-8F86-BE67EC479122}" destId="{9928EB6D-EE4C-4B99-B55C-EF384F620278}" srcOrd="0" destOrd="0" presId="urn:microsoft.com/office/officeart/2008/layout/LinedList"/>
    <dgm:cxn modelId="{5AD62DC5-9CDC-4C41-8FC6-4BD94C917DA8}" srcId="{1C4E32A4-399C-4105-8F86-BE67EC479122}" destId="{065B18F7-8933-448F-8160-9072B7C42023}" srcOrd="2" destOrd="0" parTransId="{59CDF6D3-7A7B-40B0-8EBB-31EC6D7B6A83}" sibTransId="{321AC394-FC1E-42D9-A92A-E9203F44D08A}"/>
    <dgm:cxn modelId="{97B33BF2-6FE0-401F-BCC5-2395F96284E3}" type="presOf" srcId="{F9B94E9D-987A-4108-B4E1-2538F3E69181}" destId="{5751EAC2-503F-45D4-9805-804197F63AD1}" srcOrd="0" destOrd="0" presId="urn:microsoft.com/office/officeart/2008/layout/LinedList"/>
    <dgm:cxn modelId="{AD6373FB-21A2-418C-AFB6-8622472A6E02}" srcId="{1C4E32A4-399C-4105-8F86-BE67EC479122}" destId="{F9B94E9D-987A-4108-B4E1-2538F3E69181}" srcOrd="1" destOrd="0" parTransId="{3326B6E8-5A61-4C91-8F3B-75DC18CBB973}" sibTransId="{47877781-6A2F-4AC8-A38D-5F56817FFF8E}"/>
    <dgm:cxn modelId="{26EEDA47-1B56-465B-B024-03F122AC823B}" type="presParOf" srcId="{90CE7A27-9F9E-484E-9F73-773F9DE82564}" destId="{4EEE753E-0B78-4D5A-AC4C-84BDACC08297}" srcOrd="0" destOrd="0" presId="urn:microsoft.com/office/officeart/2008/layout/LinedList"/>
    <dgm:cxn modelId="{9E890287-A223-48F9-9764-F7B26DF141AA}" type="presParOf" srcId="{90CE7A27-9F9E-484E-9F73-773F9DE82564}" destId="{BA03FEC7-B066-47FC-A4A4-6BC438FE7379}" srcOrd="1" destOrd="0" presId="urn:microsoft.com/office/officeart/2008/layout/LinedList"/>
    <dgm:cxn modelId="{F70DAFD6-2BC9-437D-8ED6-BF9FDAD97B63}" type="presParOf" srcId="{BA03FEC7-B066-47FC-A4A4-6BC438FE7379}" destId="{9928EB6D-EE4C-4B99-B55C-EF384F620278}" srcOrd="0" destOrd="0" presId="urn:microsoft.com/office/officeart/2008/layout/LinedList"/>
    <dgm:cxn modelId="{A1E76EFA-55FF-4184-9DE4-3E84D4722232}" type="presParOf" srcId="{BA03FEC7-B066-47FC-A4A4-6BC438FE7379}" destId="{450419DA-66EC-4F37-A6E8-E0FB6BD50D79}" srcOrd="1" destOrd="0" presId="urn:microsoft.com/office/officeart/2008/layout/LinedList"/>
    <dgm:cxn modelId="{A54D4BC4-D6AF-406C-A558-1D0D47E909CB}" type="presParOf" srcId="{450419DA-66EC-4F37-A6E8-E0FB6BD50D79}" destId="{91B550D7-18C8-4B1D-8A01-33D35D90D7AF}" srcOrd="0" destOrd="0" presId="urn:microsoft.com/office/officeart/2008/layout/LinedList"/>
    <dgm:cxn modelId="{B0558E33-F620-482D-BA7B-47E810BD9239}" type="presParOf" srcId="{450419DA-66EC-4F37-A6E8-E0FB6BD50D79}" destId="{8CCF9446-5E4A-4EFD-9C16-2DB046C12DE0}" srcOrd="1" destOrd="0" presId="urn:microsoft.com/office/officeart/2008/layout/LinedList"/>
    <dgm:cxn modelId="{50DC3A89-D2D5-4CDC-82F6-2502651C5D7E}" type="presParOf" srcId="{8CCF9446-5E4A-4EFD-9C16-2DB046C12DE0}" destId="{2B5829D7-DCD6-4258-BC73-957800955ADB}" srcOrd="0" destOrd="0" presId="urn:microsoft.com/office/officeart/2008/layout/LinedList"/>
    <dgm:cxn modelId="{598199CA-1282-4522-8B63-350F7CF21349}" type="presParOf" srcId="{8CCF9446-5E4A-4EFD-9C16-2DB046C12DE0}" destId="{62FC0250-9D6B-445A-BFD7-73932986D808}" srcOrd="1" destOrd="0" presId="urn:microsoft.com/office/officeart/2008/layout/LinedList"/>
    <dgm:cxn modelId="{F08A40AF-3843-4DA3-A32F-9A4E56435473}" type="presParOf" srcId="{8CCF9446-5E4A-4EFD-9C16-2DB046C12DE0}" destId="{D5869EBB-4A63-4B1B-8F14-BD6400D4294E}" srcOrd="2" destOrd="0" presId="urn:microsoft.com/office/officeart/2008/layout/LinedList"/>
    <dgm:cxn modelId="{EE94D564-B6B6-4D1F-BCE5-82BE23B333DC}" type="presParOf" srcId="{450419DA-66EC-4F37-A6E8-E0FB6BD50D79}" destId="{9EF8CD41-F829-401C-9769-BFC785AF8C25}" srcOrd="2" destOrd="0" presId="urn:microsoft.com/office/officeart/2008/layout/LinedList"/>
    <dgm:cxn modelId="{B6E0A650-49E0-473D-9DB0-04DC9F138EA1}" type="presParOf" srcId="{450419DA-66EC-4F37-A6E8-E0FB6BD50D79}" destId="{C61F9BD1-A723-4FA6-96E9-2902083FCCDF}" srcOrd="3" destOrd="0" presId="urn:microsoft.com/office/officeart/2008/layout/LinedList"/>
    <dgm:cxn modelId="{040CBB18-3B0A-4D20-BDAE-EDFD7B753C6F}" type="presParOf" srcId="{450419DA-66EC-4F37-A6E8-E0FB6BD50D79}" destId="{40EBB010-DF6A-4700-9B79-229774FDCA02}" srcOrd="4" destOrd="0" presId="urn:microsoft.com/office/officeart/2008/layout/LinedList"/>
    <dgm:cxn modelId="{3E34290D-25C0-4D4B-B5E1-47FEAF442DD9}" type="presParOf" srcId="{40EBB010-DF6A-4700-9B79-229774FDCA02}" destId="{11835C7C-01B0-409D-AD77-371823978F29}" srcOrd="0" destOrd="0" presId="urn:microsoft.com/office/officeart/2008/layout/LinedList"/>
    <dgm:cxn modelId="{94B5914A-7440-4D4E-86E4-8CBD7E74B1F9}" type="presParOf" srcId="{40EBB010-DF6A-4700-9B79-229774FDCA02}" destId="{5751EAC2-503F-45D4-9805-804197F63AD1}" srcOrd="1" destOrd="0" presId="urn:microsoft.com/office/officeart/2008/layout/LinedList"/>
    <dgm:cxn modelId="{A5014A3C-40F1-4C4B-B5DC-9998C8D7D0C7}" type="presParOf" srcId="{40EBB010-DF6A-4700-9B79-229774FDCA02}" destId="{9C49A9F6-8228-4740-9E16-C64B206F959B}" srcOrd="2" destOrd="0" presId="urn:microsoft.com/office/officeart/2008/layout/LinedList"/>
    <dgm:cxn modelId="{9F3BFDBD-4D0A-4765-902B-DB66773395FB}" type="presParOf" srcId="{450419DA-66EC-4F37-A6E8-E0FB6BD50D79}" destId="{E4674529-6D4C-48D1-B01D-C89A4E98C235}" srcOrd="5" destOrd="0" presId="urn:microsoft.com/office/officeart/2008/layout/LinedList"/>
    <dgm:cxn modelId="{F4C7FD3A-A6FD-4D6E-993C-7F561BD311C1}" type="presParOf" srcId="{450419DA-66EC-4F37-A6E8-E0FB6BD50D79}" destId="{C10B9C4E-989F-441A-B7A3-2C2785DC8CCF}" srcOrd="6" destOrd="0" presId="urn:microsoft.com/office/officeart/2008/layout/LinedList"/>
    <dgm:cxn modelId="{B40E294E-B538-4885-8DD8-17CB2DA2E3E4}" type="presParOf" srcId="{450419DA-66EC-4F37-A6E8-E0FB6BD50D79}" destId="{10D7BD7B-2B2B-41A9-AACE-FFFCE2F2CD2D}" srcOrd="7" destOrd="0" presId="urn:microsoft.com/office/officeart/2008/layout/LinedList"/>
    <dgm:cxn modelId="{81ACBD6B-9356-40E5-A5A1-B115FDCF55EF}" type="presParOf" srcId="{10D7BD7B-2B2B-41A9-AACE-FFFCE2F2CD2D}" destId="{8FD71323-9D3F-48B9-9562-ADD81C105199}" srcOrd="0" destOrd="0" presId="urn:microsoft.com/office/officeart/2008/layout/LinedList"/>
    <dgm:cxn modelId="{F0B6F1BE-9FFA-458C-8413-3C6505BE8063}" type="presParOf" srcId="{10D7BD7B-2B2B-41A9-AACE-FFFCE2F2CD2D}" destId="{1122A7C4-DE5D-40FB-B0C9-F0F25C776218}" srcOrd="1" destOrd="0" presId="urn:microsoft.com/office/officeart/2008/layout/LinedList"/>
    <dgm:cxn modelId="{890848FC-6026-4AC0-9BA4-D8C90A9EF35C}" type="presParOf" srcId="{10D7BD7B-2B2B-41A9-AACE-FFFCE2F2CD2D}" destId="{1D9CA883-D0BF-41C2-BC74-8CB6689D9B07}" srcOrd="2" destOrd="0" presId="urn:microsoft.com/office/officeart/2008/layout/LinedList"/>
    <dgm:cxn modelId="{97EC67A5-2965-4155-86F5-FBC2ACFB7970}" type="presParOf" srcId="{450419DA-66EC-4F37-A6E8-E0FB6BD50D79}" destId="{2C224100-5100-4A86-B19A-CC4719EE75BD}" srcOrd="8" destOrd="0" presId="urn:microsoft.com/office/officeart/2008/layout/LinedList"/>
    <dgm:cxn modelId="{EB0223CC-9A8C-4A24-A599-0946790BC629}" type="presParOf" srcId="{450419DA-66EC-4F37-A6E8-E0FB6BD50D79}" destId="{C6DBB7D9-91EE-4989-9FE5-13709A68CD9E}" srcOrd="9"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CA7E447-C8C2-4281-924A-77458B43E2B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6BB8D88E-A240-4642-97C1-3D4CB206670B}">
      <dgm:prSet phldrT="[Text]" custT="1"/>
      <dgm:spPr/>
      <dgm:t>
        <a:bodyPr/>
        <a:lstStyle/>
        <a:p>
          <a:r>
            <a:rPr lang="en-US" sz="2000" dirty="0">
              <a:latin typeface="Times New Roman" panose="02020603050405020304" pitchFamily="18" charset="0"/>
              <a:cs typeface="Times New Roman" panose="02020603050405020304" pitchFamily="18" charset="0"/>
            </a:rPr>
            <a:t>Data Cleaning &amp; train-test split</a:t>
          </a:r>
          <a:endParaRPr lang="en-IN" sz="2000" dirty="0">
            <a:latin typeface="Times New Roman" panose="02020603050405020304" pitchFamily="18" charset="0"/>
            <a:cs typeface="Times New Roman" panose="02020603050405020304" pitchFamily="18" charset="0"/>
          </a:endParaRPr>
        </a:p>
      </dgm:t>
    </dgm:pt>
    <dgm:pt modelId="{2D68F3E2-509F-4E9C-ACCE-782F7957CAB4}" type="parTrans" cxnId="{1862C582-5734-4A73-AC65-CABECBF60841}">
      <dgm:prSet/>
      <dgm:spPr/>
      <dgm:t>
        <a:bodyPr/>
        <a:lstStyle/>
        <a:p>
          <a:endParaRPr lang="en-IN" sz="1800">
            <a:latin typeface="Times New Roman" panose="02020603050405020304" pitchFamily="18" charset="0"/>
            <a:cs typeface="Times New Roman" panose="02020603050405020304" pitchFamily="18" charset="0"/>
          </a:endParaRPr>
        </a:p>
      </dgm:t>
    </dgm:pt>
    <dgm:pt modelId="{A4ADC6E0-AADA-4641-8198-1368A11C2862}" type="sibTrans" cxnId="{1862C582-5734-4A73-AC65-CABECBF60841}">
      <dgm:prSet/>
      <dgm:spPr/>
      <dgm:t>
        <a:bodyPr/>
        <a:lstStyle/>
        <a:p>
          <a:endParaRPr lang="en-IN" sz="1800">
            <a:latin typeface="Times New Roman" panose="02020603050405020304" pitchFamily="18" charset="0"/>
            <a:cs typeface="Times New Roman" panose="02020603050405020304" pitchFamily="18" charset="0"/>
          </a:endParaRPr>
        </a:p>
      </dgm:t>
    </dgm:pt>
    <dgm:pt modelId="{17EF6FFF-9B1A-4AA2-9B72-451E72030D4D}">
      <dgm:prSet phldrT="[Text]" custT="1"/>
      <dgm:spPr/>
      <dgm:t>
        <a:bodyPr/>
        <a:lstStyle/>
        <a:p>
          <a:r>
            <a:rPr lang="en-US" sz="1800" dirty="0">
              <a:latin typeface="Times New Roman" panose="02020603050405020304" pitchFamily="18" charset="0"/>
              <a:cs typeface="Times New Roman" panose="02020603050405020304" pitchFamily="18" charset="0"/>
            </a:rPr>
            <a:t>Null values are replaced by previous values</a:t>
          </a:r>
          <a:endParaRPr lang="en-IN" sz="1800" dirty="0">
            <a:latin typeface="Times New Roman" panose="02020603050405020304" pitchFamily="18" charset="0"/>
            <a:cs typeface="Times New Roman" panose="02020603050405020304" pitchFamily="18" charset="0"/>
          </a:endParaRPr>
        </a:p>
      </dgm:t>
    </dgm:pt>
    <dgm:pt modelId="{5E3B7232-B64F-43DE-AB5E-DF790808B67E}" type="parTrans" cxnId="{10F8949E-A699-403D-8675-6331F2535C76}">
      <dgm:prSet/>
      <dgm:spPr/>
      <dgm:t>
        <a:bodyPr/>
        <a:lstStyle/>
        <a:p>
          <a:endParaRPr lang="en-IN" sz="1800">
            <a:latin typeface="Times New Roman" panose="02020603050405020304" pitchFamily="18" charset="0"/>
            <a:cs typeface="Times New Roman" panose="02020603050405020304" pitchFamily="18" charset="0"/>
          </a:endParaRPr>
        </a:p>
      </dgm:t>
    </dgm:pt>
    <dgm:pt modelId="{F004383D-F7A9-4D77-BAFA-C650B570AF3F}" type="sibTrans" cxnId="{10F8949E-A699-403D-8675-6331F2535C76}">
      <dgm:prSet/>
      <dgm:spPr/>
      <dgm:t>
        <a:bodyPr/>
        <a:lstStyle/>
        <a:p>
          <a:endParaRPr lang="en-IN" sz="1800">
            <a:latin typeface="Times New Roman" panose="02020603050405020304" pitchFamily="18" charset="0"/>
            <a:cs typeface="Times New Roman" panose="02020603050405020304" pitchFamily="18" charset="0"/>
          </a:endParaRPr>
        </a:p>
      </dgm:t>
    </dgm:pt>
    <dgm:pt modelId="{E0CD1EDE-FC36-4A0F-A9AC-FDD3CB7D7CE4}">
      <dgm:prSet phldrT="[Text]" custT="1"/>
      <dgm:spPr/>
      <dgm:t>
        <a:bodyPr/>
        <a:lstStyle/>
        <a:p>
          <a:r>
            <a:rPr lang="en-US" sz="2000" dirty="0">
              <a:latin typeface="Times New Roman" panose="02020603050405020304" pitchFamily="18" charset="0"/>
              <a:cs typeface="Times New Roman" panose="02020603050405020304" pitchFamily="18" charset="0"/>
            </a:rPr>
            <a:t>Building an Agent class</a:t>
          </a:r>
          <a:endParaRPr lang="en-IN" sz="2000" dirty="0">
            <a:latin typeface="Times New Roman" panose="02020603050405020304" pitchFamily="18" charset="0"/>
            <a:cs typeface="Times New Roman" panose="02020603050405020304" pitchFamily="18" charset="0"/>
          </a:endParaRPr>
        </a:p>
      </dgm:t>
    </dgm:pt>
    <dgm:pt modelId="{660CF03E-0611-46F9-A2DD-3275CB7E23D9}" type="parTrans" cxnId="{F2BB7C4F-94AA-4755-B1DB-C197E7EA88C7}">
      <dgm:prSet/>
      <dgm:spPr/>
      <dgm:t>
        <a:bodyPr/>
        <a:lstStyle/>
        <a:p>
          <a:endParaRPr lang="en-IN" sz="1800">
            <a:latin typeface="Times New Roman" panose="02020603050405020304" pitchFamily="18" charset="0"/>
            <a:cs typeface="Times New Roman" panose="02020603050405020304" pitchFamily="18" charset="0"/>
          </a:endParaRPr>
        </a:p>
      </dgm:t>
    </dgm:pt>
    <dgm:pt modelId="{0D04B62A-8BE4-4996-8B78-58BA8D2F6C71}" type="sibTrans" cxnId="{F2BB7C4F-94AA-4755-B1DB-C197E7EA88C7}">
      <dgm:prSet/>
      <dgm:spPr/>
      <dgm:t>
        <a:bodyPr/>
        <a:lstStyle/>
        <a:p>
          <a:endParaRPr lang="en-IN" sz="1800">
            <a:latin typeface="Times New Roman" panose="02020603050405020304" pitchFamily="18" charset="0"/>
            <a:cs typeface="Times New Roman" panose="02020603050405020304" pitchFamily="18" charset="0"/>
          </a:endParaRPr>
        </a:p>
      </dgm:t>
    </dgm:pt>
    <dgm:pt modelId="{2F765776-ECBC-4442-A5E1-50AD593F156A}">
      <dgm:prSet phldrT="[Text]" custT="1"/>
      <dgm:spPr/>
      <dgm:t>
        <a:bodyPr/>
        <a:lstStyle/>
        <a:p>
          <a:r>
            <a:rPr lang="en-IN" sz="1800" dirty="0">
              <a:solidFill>
                <a:schemeClr val="tx1"/>
              </a:solidFill>
              <a:latin typeface="Times New Roman" panose="02020603050405020304" pitchFamily="18" charset="0"/>
              <a:cs typeface="Times New Roman" panose="02020603050405020304" pitchFamily="18" charset="0"/>
            </a:rPr>
            <a:t>The constructor defines important parameters like </a:t>
          </a:r>
          <a:r>
            <a:rPr lang="en-IN" sz="1800" dirty="0" err="1">
              <a:solidFill>
                <a:schemeClr val="tx1"/>
              </a:solidFill>
              <a:latin typeface="Times New Roman" panose="02020603050405020304" pitchFamily="18" charset="0"/>
              <a:cs typeface="Times New Roman" panose="02020603050405020304" pitchFamily="18" charset="0"/>
            </a:rPr>
            <a:t>state_size</a:t>
          </a:r>
          <a:r>
            <a:rPr lang="en-IN" sz="1800" dirty="0">
              <a:solidFill>
                <a:schemeClr val="tx1"/>
              </a:solidFill>
              <a:latin typeface="Times New Roman" panose="02020603050405020304" pitchFamily="18" charset="0"/>
              <a:cs typeface="Times New Roman" panose="02020603050405020304" pitchFamily="18" charset="0"/>
            </a:rPr>
            <a:t>, </a:t>
          </a:r>
          <a:r>
            <a:rPr lang="en-IN" sz="1800" dirty="0" err="1">
              <a:solidFill>
                <a:schemeClr val="tx1"/>
              </a:solidFill>
              <a:latin typeface="Times New Roman" panose="02020603050405020304" pitchFamily="18" charset="0"/>
              <a:cs typeface="Times New Roman" panose="02020603050405020304" pitchFamily="18" charset="0"/>
            </a:rPr>
            <a:t>action_size</a:t>
          </a:r>
          <a:r>
            <a:rPr lang="en-IN" sz="1800" dirty="0">
              <a:solidFill>
                <a:schemeClr val="tx1"/>
              </a:solidFill>
              <a:latin typeface="Times New Roman" panose="02020603050405020304" pitchFamily="18" charset="0"/>
              <a:cs typeface="Times New Roman" panose="02020603050405020304" pitchFamily="18" charset="0"/>
            </a:rPr>
            <a:t>, memory, gamma, epsilon,  </a:t>
          </a:r>
          <a:r>
            <a:rPr lang="en-IN" sz="1800" dirty="0" err="1">
              <a:solidFill>
                <a:schemeClr val="tx1"/>
              </a:solidFill>
              <a:latin typeface="Times New Roman" panose="02020603050405020304" pitchFamily="18" charset="0"/>
              <a:cs typeface="Times New Roman" panose="02020603050405020304" pitchFamily="18" charset="0"/>
            </a:rPr>
            <a:t>epsilon_min</a:t>
          </a:r>
          <a:r>
            <a:rPr lang="en-IN" sz="1800" dirty="0">
              <a:solidFill>
                <a:schemeClr val="tx1"/>
              </a:solidFill>
              <a:latin typeface="Times New Roman" panose="02020603050405020304" pitchFamily="18" charset="0"/>
              <a:cs typeface="Times New Roman" panose="02020603050405020304" pitchFamily="18" charset="0"/>
            </a:rPr>
            <a:t>, </a:t>
          </a:r>
          <a:r>
            <a:rPr lang="en-IN" sz="1800" dirty="0" err="1">
              <a:solidFill>
                <a:schemeClr val="tx1"/>
              </a:solidFill>
              <a:latin typeface="Times New Roman" panose="02020603050405020304" pitchFamily="18" charset="0"/>
              <a:cs typeface="Times New Roman" panose="02020603050405020304" pitchFamily="18" charset="0"/>
            </a:rPr>
            <a:t>epsilon_decay</a:t>
          </a:r>
          <a:r>
            <a:rPr lang="en-IN" sz="1800" dirty="0">
              <a:solidFill>
                <a:schemeClr val="tx1"/>
              </a:solidFill>
              <a:latin typeface="Times New Roman" panose="02020603050405020304" pitchFamily="18" charset="0"/>
              <a:cs typeface="Times New Roman" panose="02020603050405020304" pitchFamily="18" charset="0"/>
            </a:rPr>
            <a:t>.</a:t>
          </a:r>
        </a:p>
      </dgm:t>
    </dgm:pt>
    <dgm:pt modelId="{09F8CD5C-5EF6-402B-81B7-516B03915D72}" type="parTrans" cxnId="{7B2336EE-99FD-456D-9E76-7180FD9EA135}">
      <dgm:prSet/>
      <dgm:spPr/>
      <dgm:t>
        <a:bodyPr/>
        <a:lstStyle/>
        <a:p>
          <a:endParaRPr lang="en-IN" sz="1800">
            <a:latin typeface="Times New Roman" panose="02020603050405020304" pitchFamily="18" charset="0"/>
            <a:cs typeface="Times New Roman" panose="02020603050405020304" pitchFamily="18" charset="0"/>
          </a:endParaRPr>
        </a:p>
      </dgm:t>
    </dgm:pt>
    <dgm:pt modelId="{4C8DC385-156E-48DB-87DA-609E0661330A}" type="sibTrans" cxnId="{7B2336EE-99FD-456D-9E76-7180FD9EA135}">
      <dgm:prSet/>
      <dgm:spPr/>
      <dgm:t>
        <a:bodyPr/>
        <a:lstStyle/>
        <a:p>
          <a:endParaRPr lang="en-IN" sz="1800">
            <a:latin typeface="Times New Roman" panose="02020603050405020304" pitchFamily="18" charset="0"/>
            <a:cs typeface="Times New Roman" panose="02020603050405020304" pitchFamily="18" charset="0"/>
          </a:endParaRPr>
        </a:p>
      </dgm:t>
    </dgm:pt>
    <dgm:pt modelId="{CF90793B-73B7-4DFB-BDF8-20913177CACC}">
      <dgm:prSet phldrT="[Text]" custT="1"/>
      <dgm:spPr/>
      <dgm:t>
        <a:bodyPr/>
        <a:lstStyle/>
        <a:p>
          <a:endParaRPr lang="en-IN" sz="1800" dirty="0">
            <a:latin typeface="Times New Roman" panose="02020603050405020304" pitchFamily="18" charset="0"/>
            <a:cs typeface="Times New Roman" panose="02020603050405020304" pitchFamily="18" charset="0"/>
          </a:endParaRPr>
        </a:p>
      </dgm:t>
    </dgm:pt>
    <dgm:pt modelId="{A070EBD8-1078-448B-B4A0-4F450DBE2508}" type="parTrans" cxnId="{7B3D18F1-0B19-4008-9ADF-FEA30EE6B95D}">
      <dgm:prSet/>
      <dgm:spPr/>
      <dgm:t>
        <a:bodyPr/>
        <a:lstStyle/>
        <a:p>
          <a:endParaRPr lang="en-IN" sz="1800">
            <a:latin typeface="Times New Roman" panose="02020603050405020304" pitchFamily="18" charset="0"/>
            <a:cs typeface="Times New Roman" panose="02020603050405020304" pitchFamily="18" charset="0"/>
          </a:endParaRPr>
        </a:p>
      </dgm:t>
    </dgm:pt>
    <dgm:pt modelId="{6E4498C9-42C0-498D-BB6C-5F10E14D10E7}" type="sibTrans" cxnId="{7B3D18F1-0B19-4008-9ADF-FEA30EE6B95D}">
      <dgm:prSet/>
      <dgm:spPr/>
      <dgm:t>
        <a:bodyPr/>
        <a:lstStyle/>
        <a:p>
          <a:endParaRPr lang="en-IN" sz="1800">
            <a:latin typeface="Times New Roman" panose="02020603050405020304" pitchFamily="18" charset="0"/>
            <a:cs typeface="Times New Roman" panose="02020603050405020304" pitchFamily="18" charset="0"/>
          </a:endParaRPr>
        </a:p>
      </dgm:t>
    </dgm:pt>
    <dgm:pt modelId="{6E3D15CA-B332-425A-80B8-8E041DD419B3}">
      <dgm:prSet phldrT="[Text]" custT="1"/>
      <dgm:spPr/>
      <dgm:t>
        <a:bodyPr/>
        <a:lstStyle/>
        <a:p>
          <a:r>
            <a:rPr lang="en-US" sz="1800" dirty="0">
              <a:latin typeface="Times New Roman" panose="02020603050405020304" pitchFamily="18" charset="0"/>
              <a:cs typeface="Times New Roman" panose="02020603050405020304" pitchFamily="18" charset="0"/>
            </a:rPr>
            <a:t>We have done a train-test split</a:t>
          </a:r>
          <a:endParaRPr lang="en-IN" sz="1800" dirty="0">
            <a:latin typeface="Times New Roman" panose="02020603050405020304" pitchFamily="18" charset="0"/>
            <a:cs typeface="Times New Roman" panose="02020603050405020304" pitchFamily="18" charset="0"/>
          </a:endParaRPr>
        </a:p>
      </dgm:t>
    </dgm:pt>
    <dgm:pt modelId="{746B467C-A0DC-4884-BC79-AB5AEAFD1895}" type="parTrans" cxnId="{88DA85B2-1B0F-4D7E-A072-E60B70BD769A}">
      <dgm:prSet/>
      <dgm:spPr/>
      <dgm:t>
        <a:bodyPr/>
        <a:lstStyle/>
        <a:p>
          <a:endParaRPr lang="en-IN" sz="1800">
            <a:latin typeface="Times New Roman" panose="02020603050405020304" pitchFamily="18" charset="0"/>
            <a:cs typeface="Times New Roman" panose="02020603050405020304" pitchFamily="18" charset="0"/>
          </a:endParaRPr>
        </a:p>
      </dgm:t>
    </dgm:pt>
    <dgm:pt modelId="{AF75318F-7284-4486-895D-22E324737E65}" type="sibTrans" cxnId="{88DA85B2-1B0F-4D7E-A072-E60B70BD769A}">
      <dgm:prSet/>
      <dgm:spPr/>
      <dgm:t>
        <a:bodyPr/>
        <a:lstStyle/>
        <a:p>
          <a:endParaRPr lang="en-IN" sz="1800">
            <a:latin typeface="Times New Roman" panose="02020603050405020304" pitchFamily="18" charset="0"/>
            <a:cs typeface="Times New Roman" panose="02020603050405020304" pitchFamily="18" charset="0"/>
          </a:endParaRPr>
        </a:p>
      </dgm:t>
    </dgm:pt>
    <dgm:pt modelId="{12073A49-D0C3-45C9-B4F8-D6DED259E330}">
      <dgm:prSet custT="1"/>
      <dgm:spPr/>
      <dgm:t>
        <a:bodyPr/>
        <a:lstStyle/>
        <a:p>
          <a:r>
            <a:rPr lang="en-US" sz="1800" dirty="0">
              <a:latin typeface="Times New Roman" panose="02020603050405020304" pitchFamily="18" charset="0"/>
              <a:cs typeface="Times New Roman" panose="02020603050405020304" pitchFamily="18" charset="0"/>
            </a:rPr>
            <a:t>Defining the model and act functions</a:t>
          </a:r>
          <a:endParaRPr lang="en-IN" sz="1800" dirty="0">
            <a:latin typeface="Times New Roman" panose="02020603050405020304" pitchFamily="18" charset="0"/>
            <a:cs typeface="Times New Roman" panose="02020603050405020304" pitchFamily="18" charset="0"/>
          </a:endParaRPr>
        </a:p>
      </dgm:t>
    </dgm:pt>
    <dgm:pt modelId="{6AFCDFDA-CE50-4C4D-92A9-0A96CAD86F99}" type="parTrans" cxnId="{11CA5FA9-B17B-4A6D-B4BD-2E3B67498ECA}">
      <dgm:prSet/>
      <dgm:spPr/>
      <dgm:t>
        <a:bodyPr/>
        <a:lstStyle/>
        <a:p>
          <a:endParaRPr lang="en-IN" sz="1800">
            <a:latin typeface="Times New Roman" panose="02020603050405020304" pitchFamily="18" charset="0"/>
            <a:cs typeface="Times New Roman" panose="02020603050405020304" pitchFamily="18" charset="0"/>
          </a:endParaRPr>
        </a:p>
      </dgm:t>
    </dgm:pt>
    <dgm:pt modelId="{B142A27E-B5C7-4BDA-98D7-681FD6B9D9B8}" type="sibTrans" cxnId="{11CA5FA9-B17B-4A6D-B4BD-2E3B67498ECA}">
      <dgm:prSet/>
      <dgm:spPr/>
      <dgm:t>
        <a:bodyPr/>
        <a:lstStyle/>
        <a:p>
          <a:endParaRPr lang="en-IN" sz="1800">
            <a:latin typeface="Times New Roman" panose="02020603050405020304" pitchFamily="18" charset="0"/>
            <a:cs typeface="Times New Roman" panose="02020603050405020304" pitchFamily="18" charset="0"/>
          </a:endParaRPr>
        </a:p>
      </dgm:t>
    </dgm:pt>
    <dgm:pt modelId="{BC9EE0A6-0FF0-4447-9C38-906CCD5D258A}">
      <dgm:prSet custT="1"/>
      <dgm:spPr/>
      <dgm:t>
        <a:bodyPr/>
        <a:lstStyle/>
        <a:p>
          <a:r>
            <a:rPr lang="en-US" sz="2000" dirty="0" err="1">
              <a:latin typeface="Times New Roman" panose="02020603050405020304" pitchFamily="18" charset="0"/>
              <a:cs typeface="Times New Roman" panose="02020603050405020304" pitchFamily="18" charset="0"/>
            </a:rPr>
            <a:t>ExpReplay</a:t>
          </a:r>
          <a:r>
            <a:rPr lang="en-US" sz="1800" dirty="0">
              <a:latin typeface="Times New Roman" panose="02020603050405020304" pitchFamily="18" charset="0"/>
              <a:cs typeface="Times New Roman" panose="02020603050405020304" pitchFamily="18" charset="0"/>
            </a:rPr>
            <a:t> Function</a:t>
          </a:r>
          <a:endParaRPr lang="en-IN" sz="1800" dirty="0">
            <a:latin typeface="Times New Roman" panose="02020603050405020304" pitchFamily="18" charset="0"/>
            <a:cs typeface="Times New Roman" panose="02020603050405020304" pitchFamily="18" charset="0"/>
          </a:endParaRPr>
        </a:p>
      </dgm:t>
    </dgm:pt>
    <dgm:pt modelId="{293F99F6-D523-4F80-B63B-A61A601196D5}" type="parTrans" cxnId="{02A3A482-1703-447B-8C0F-2FEC461AA8A9}">
      <dgm:prSet/>
      <dgm:spPr/>
      <dgm:t>
        <a:bodyPr/>
        <a:lstStyle/>
        <a:p>
          <a:endParaRPr lang="en-IN" sz="1800">
            <a:latin typeface="Times New Roman" panose="02020603050405020304" pitchFamily="18" charset="0"/>
            <a:cs typeface="Times New Roman" panose="02020603050405020304" pitchFamily="18" charset="0"/>
          </a:endParaRPr>
        </a:p>
      </dgm:t>
    </dgm:pt>
    <dgm:pt modelId="{955CE88E-3BFC-4BF0-9C53-F3802EDFF975}" type="sibTrans" cxnId="{02A3A482-1703-447B-8C0F-2FEC461AA8A9}">
      <dgm:prSet/>
      <dgm:spPr/>
      <dgm:t>
        <a:bodyPr/>
        <a:lstStyle/>
        <a:p>
          <a:endParaRPr lang="en-IN" sz="1800">
            <a:latin typeface="Times New Roman" panose="02020603050405020304" pitchFamily="18" charset="0"/>
            <a:cs typeface="Times New Roman" panose="02020603050405020304" pitchFamily="18" charset="0"/>
          </a:endParaRPr>
        </a:p>
      </dgm:t>
    </dgm:pt>
    <dgm:pt modelId="{9762D9C2-91BD-49F6-BC4B-9EF0E0F93FBE}">
      <dgm:prSet custT="1"/>
      <dgm:spPr/>
      <dgm:t>
        <a:bodyPr/>
        <a:lstStyle/>
        <a:p>
          <a:r>
            <a:rPr lang="en-IN" sz="1800" b="1" dirty="0">
              <a:solidFill>
                <a:schemeClr val="tx1"/>
              </a:solidFill>
              <a:latin typeface="Times New Roman" panose="02020603050405020304" pitchFamily="18" charset="0"/>
              <a:cs typeface="Times New Roman" panose="02020603050405020304" pitchFamily="18" charset="0"/>
            </a:rPr>
            <a:t>Model function: </a:t>
          </a:r>
          <a:r>
            <a:rPr lang="en-IN" sz="1800" dirty="0">
              <a:solidFill>
                <a:schemeClr val="tx1"/>
              </a:solidFill>
              <a:latin typeface="Times New Roman" panose="02020603050405020304" pitchFamily="18" charset="0"/>
              <a:cs typeface="Times New Roman" panose="02020603050405020304" pitchFamily="18" charset="0"/>
            </a:rPr>
            <a:t>We define the Deep Neural Network architecture here which will be used to estimate the Q values.</a:t>
          </a:r>
        </a:p>
      </dgm:t>
    </dgm:pt>
    <dgm:pt modelId="{7E2CCFDE-5475-47C2-B34F-7A905AF0BA1B}" type="parTrans" cxnId="{47E023D5-5993-492F-9A7D-683CA8F5CFBE}">
      <dgm:prSet/>
      <dgm:spPr/>
      <dgm:t>
        <a:bodyPr/>
        <a:lstStyle/>
        <a:p>
          <a:endParaRPr lang="en-IN" sz="1800">
            <a:latin typeface="Times New Roman" panose="02020603050405020304" pitchFamily="18" charset="0"/>
            <a:cs typeface="Times New Roman" panose="02020603050405020304" pitchFamily="18" charset="0"/>
          </a:endParaRPr>
        </a:p>
      </dgm:t>
    </dgm:pt>
    <dgm:pt modelId="{C3EBF601-5B0D-442E-85D7-31E768DBF4E8}" type="sibTrans" cxnId="{47E023D5-5993-492F-9A7D-683CA8F5CFBE}">
      <dgm:prSet/>
      <dgm:spPr/>
      <dgm:t>
        <a:bodyPr/>
        <a:lstStyle/>
        <a:p>
          <a:endParaRPr lang="en-IN" sz="1800">
            <a:latin typeface="Times New Roman" panose="02020603050405020304" pitchFamily="18" charset="0"/>
            <a:cs typeface="Times New Roman" panose="02020603050405020304" pitchFamily="18" charset="0"/>
          </a:endParaRPr>
        </a:p>
      </dgm:t>
    </dgm:pt>
    <dgm:pt modelId="{B5FADA40-E4ED-4EC3-8743-AB582C68B5FC}">
      <dgm:prSet custT="1"/>
      <dgm:spPr/>
      <dgm:t>
        <a:bodyPr/>
        <a:lstStyle/>
        <a:p>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This function stores a history of the state, action, reward, and next-state transitions that are experienced by the agent. </a:t>
          </a:r>
          <a:endParaRPr lang="en-IN" sz="1800" dirty="0">
            <a:solidFill>
              <a:schemeClr val="tx1"/>
            </a:solidFill>
            <a:latin typeface="Times New Roman" panose="02020603050405020304" pitchFamily="18" charset="0"/>
            <a:cs typeface="Times New Roman" panose="02020603050405020304" pitchFamily="18" charset="0"/>
          </a:endParaRPr>
        </a:p>
      </dgm:t>
    </dgm:pt>
    <dgm:pt modelId="{F696ED97-8DE8-45C1-B6A8-9D3B2012AE42}" type="parTrans" cxnId="{8E87228A-16F2-41E6-8FF2-3DCD1A7BDF3B}">
      <dgm:prSet/>
      <dgm:spPr/>
      <dgm:t>
        <a:bodyPr/>
        <a:lstStyle/>
        <a:p>
          <a:endParaRPr lang="en-IN" sz="1800">
            <a:latin typeface="Times New Roman" panose="02020603050405020304" pitchFamily="18" charset="0"/>
            <a:cs typeface="Times New Roman" panose="02020603050405020304" pitchFamily="18" charset="0"/>
          </a:endParaRPr>
        </a:p>
      </dgm:t>
    </dgm:pt>
    <dgm:pt modelId="{00F619C8-0E05-46A3-8720-08E20B700C7C}" type="sibTrans" cxnId="{8E87228A-16F2-41E6-8FF2-3DCD1A7BDF3B}">
      <dgm:prSet/>
      <dgm:spPr/>
      <dgm:t>
        <a:bodyPr/>
        <a:lstStyle/>
        <a:p>
          <a:endParaRPr lang="en-IN" sz="1800">
            <a:latin typeface="Times New Roman" panose="02020603050405020304" pitchFamily="18" charset="0"/>
            <a:cs typeface="Times New Roman" panose="02020603050405020304" pitchFamily="18" charset="0"/>
          </a:endParaRPr>
        </a:p>
      </dgm:t>
    </dgm:pt>
    <dgm:pt modelId="{4A3E2E9C-5DD4-4BF1-AE96-C374642E4DF6}">
      <dgm:prSet phldrT="[Text]" custT="1"/>
      <dgm:spPr/>
      <dgm:t>
        <a:bodyPr/>
        <a:lstStyle/>
        <a:p>
          <a:r>
            <a:rPr lang="en-US" sz="1800" dirty="0">
              <a:solidFill>
                <a:schemeClr val="tx1"/>
              </a:solidFill>
              <a:latin typeface="Times New Roman" panose="02020603050405020304" pitchFamily="18" charset="0"/>
              <a:cs typeface="Times New Roman" panose="02020603050405020304" pitchFamily="18" charset="0"/>
            </a:rPr>
            <a:t>Defines components: constructor, function, model, function act, function </a:t>
          </a:r>
          <a:r>
            <a:rPr lang="en-US" sz="1800" dirty="0" err="1">
              <a:solidFill>
                <a:schemeClr val="tx1"/>
              </a:solidFill>
              <a:latin typeface="Times New Roman" panose="02020603050405020304" pitchFamily="18" charset="0"/>
              <a:cs typeface="Times New Roman" panose="02020603050405020304" pitchFamily="18" charset="0"/>
            </a:rPr>
            <a:t>expReplay</a:t>
          </a:r>
          <a:endParaRPr lang="en-IN" sz="1800" dirty="0">
            <a:solidFill>
              <a:schemeClr val="tx1"/>
            </a:solidFill>
            <a:latin typeface="Times New Roman" panose="02020603050405020304" pitchFamily="18" charset="0"/>
            <a:cs typeface="Times New Roman" panose="02020603050405020304" pitchFamily="18" charset="0"/>
          </a:endParaRPr>
        </a:p>
      </dgm:t>
    </dgm:pt>
    <dgm:pt modelId="{F98CF02D-26EE-49A8-836F-4660D390563C}" type="parTrans" cxnId="{8AC0ED5B-F20F-4B24-9CD9-923272970C87}">
      <dgm:prSet/>
      <dgm:spPr/>
      <dgm:t>
        <a:bodyPr/>
        <a:lstStyle/>
        <a:p>
          <a:endParaRPr lang="en-IN"/>
        </a:p>
      </dgm:t>
    </dgm:pt>
    <dgm:pt modelId="{16D61866-32D5-4006-B264-740E8E69C7DE}" type="sibTrans" cxnId="{8AC0ED5B-F20F-4B24-9CD9-923272970C87}">
      <dgm:prSet/>
      <dgm:spPr/>
      <dgm:t>
        <a:bodyPr/>
        <a:lstStyle/>
        <a:p>
          <a:endParaRPr lang="en-IN"/>
        </a:p>
      </dgm:t>
    </dgm:pt>
    <dgm:pt modelId="{14498E9B-1522-4A5C-AFDF-F6D9B38396F8}">
      <dgm:prSet phldrT="[Text]" custT="1"/>
      <dgm:spPr/>
      <dgm:t>
        <a:bodyPr/>
        <a:lstStyle/>
        <a:p>
          <a:endParaRPr lang="en-IN" sz="1800" dirty="0">
            <a:solidFill>
              <a:schemeClr val="tx1"/>
            </a:solidFill>
            <a:latin typeface="Times New Roman" panose="02020603050405020304" pitchFamily="18" charset="0"/>
            <a:cs typeface="Times New Roman" panose="02020603050405020304" pitchFamily="18" charset="0"/>
          </a:endParaRPr>
        </a:p>
      </dgm:t>
    </dgm:pt>
    <dgm:pt modelId="{A48DC067-CFF9-483E-8B78-4E71D08F83EE}" type="parTrans" cxnId="{3CF46C8A-A427-4AE3-AEC8-623F06E05261}">
      <dgm:prSet/>
      <dgm:spPr/>
      <dgm:t>
        <a:bodyPr/>
        <a:lstStyle/>
        <a:p>
          <a:endParaRPr lang="en-IN"/>
        </a:p>
      </dgm:t>
    </dgm:pt>
    <dgm:pt modelId="{6ABD69BD-2621-45AF-9928-02C64027CFA8}" type="sibTrans" cxnId="{3CF46C8A-A427-4AE3-AEC8-623F06E05261}">
      <dgm:prSet/>
      <dgm:spPr/>
      <dgm:t>
        <a:bodyPr/>
        <a:lstStyle/>
        <a:p>
          <a:endParaRPr lang="en-IN"/>
        </a:p>
      </dgm:t>
    </dgm:pt>
    <dgm:pt modelId="{95FE49BD-0CEE-4B17-8275-0F395D33B6BD}">
      <dgm:prSet custT="1"/>
      <dgm:spPr/>
      <dgm:t>
        <a:bodyPr/>
        <a:lstStyle/>
        <a:p>
          <a:endParaRPr lang="en-IN" sz="1800" dirty="0">
            <a:solidFill>
              <a:schemeClr val="tx1"/>
            </a:solidFill>
            <a:latin typeface="Times New Roman" panose="02020603050405020304" pitchFamily="18" charset="0"/>
            <a:cs typeface="Times New Roman" panose="02020603050405020304" pitchFamily="18" charset="0"/>
          </a:endParaRPr>
        </a:p>
      </dgm:t>
    </dgm:pt>
    <dgm:pt modelId="{4C881B42-91E5-46C0-85C7-ABF585F3F237}" type="parTrans" cxnId="{37F732D3-32D6-4B74-A302-CA8D1B9078BF}">
      <dgm:prSet/>
      <dgm:spPr/>
    </dgm:pt>
    <dgm:pt modelId="{A8747430-F5AD-40EA-8616-D5014A1071E7}" type="sibTrans" cxnId="{37F732D3-32D6-4B74-A302-CA8D1B9078BF}">
      <dgm:prSet/>
      <dgm:spPr/>
    </dgm:pt>
    <dgm:pt modelId="{8094FA06-F271-46C5-9F89-2DC9CFA42A58}">
      <dgm:prSet custT="1"/>
      <dgm:spPr/>
      <dgm:t>
        <a:bodyPr/>
        <a:lstStyle/>
        <a:p>
          <a:r>
            <a:rPr lang="en-US" sz="1800" b="1" dirty="0">
              <a:solidFill>
                <a:schemeClr val="tx1"/>
              </a:solidFill>
              <a:latin typeface="Times New Roman" panose="02020603050405020304" pitchFamily="18" charset="0"/>
              <a:cs typeface="Times New Roman" panose="02020603050405020304" pitchFamily="18" charset="0"/>
            </a:rPr>
            <a:t>Act function: </a:t>
          </a:r>
          <a:r>
            <a:rPr lang="en-US" sz="1800" b="0" dirty="0">
              <a:solidFill>
                <a:schemeClr val="tx1"/>
              </a:solidFill>
              <a:latin typeface="Times New Roman" panose="02020603050405020304" pitchFamily="18" charset="0"/>
              <a:cs typeface="Times New Roman" panose="02020603050405020304" pitchFamily="18" charset="0"/>
            </a:rPr>
            <a:t>Returns an action given a state.</a:t>
          </a:r>
          <a:endParaRPr lang="en-IN" sz="1800" b="1" dirty="0">
            <a:solidFill>
              <a:schemeClr val="tx1"/>
            </a:solidFill>
            <a:latin typeface="Times New Roman" panose="02020603050405020304" pitchFamily="18" charset="0"/>
            <a:cs typeface="Times New Roman" panose="02020603050405020304" pitchFamily="18" charset="0"/>
          </a:endParaRPr>
        </a:p>
      </dgm:t>
    </dgm:pt>
    <dgm:pt modelId="{176F0491-4C6E-4AC9-90DB-C88C764E387C}" type="parTrans" cxnId="{59B7555A-D2E6-4632-99E8-7C2D330B1DFE}">
      <dgm:prSet/>
      <dgm:spPr/>
    </dgm:pt>
    <dgm:pt modelId="{C683D965-9456-4510-9752-EE27C5D1F9BA}" type="sibTrans" cxnId="{59B7555A-D2E6-4632-99E8-7C2D330B1DFE}">
      <dgm:prSet/>
      <dgm:spPr/>
    </dgm:pt>
    <dgm:pt modelId="{A755FC15-473F-4ED0-BD7F-A1BC69419F33}">
      <dgm:prSet custT="1"/>
      <dgm:spPr/>
      <dgm:t>
        <a:bodyPr/>
        <a:lstStyle/>
        <a:p>
          <a:endParaRPr lang="en-IN" sz="1800" dirty="0">
            <a:solidFill>
              <a:schemeClr val="tx1"/>
            </a:solidFill>
            <a:latin typeface="Times New Roman" panose="02020603050405020304" pitchFamily="18" charset="0"/>
            <a:cs typeface="Times New Roman" panose="02020603050405020304" pitchFamily="18" charset="0"/>
          </a:endParaRPr>
        </a:p>
      </dgm:t>
    </dgm:pt>
    <dgm:pt modelId="{FC5D5401-A187-4018-8EC2-99B14B17D504}" type="parTrans" cxnId="{B2FDECC5-9F9D-4F7A-9337-67DAABF7F2A9}">
      <dgm:prSet/>
      <dgm:spPr/>
    </dgm:pt>
    <dgm:pt modelId="{8F0CA239-6916-4407-A4A9-5BA1C8107C77}" type="sibTrans" cxnId="{B2FDECC5-9F9D-4F7A-9337-67DAABF7F2A9}">
      <dgm:prSet/>
      <dgm:spPr/>
    </dgm:pt>
    <dgm:pt modelId="{FCBAD269-0FE7-40B1-AA10-D23B042507B7}" type="pres">
      <dgm:prSet presAssocID="{DCA7E447-C8C2-4281-924A-77458B43E2B0}" presName="Name0" presStyleCnt="0">
        <dgm:presLayoutVars>
          <dgm:dir/>
          <dgm:animLvl val="lvl"/>
          <dgm:resizeHandles val="exact"/>
        </dgm:presLayoutVars>
      </dgm:prSet>
      <dgm:spPr/>
    </dgm:pt>
    <dgm:pt modelId="{4717F6C9-C427-4CD8-8157-24FA0BB11A14}" type="pres">
      <dgm:prSet presAssocID="{6BB8D88E-A240-4642-97C1-3D4CB206670B}" presName="composite" presStyleCnt="0"/>
      <dgm:spPr/>
    </dgm:pt>
    <dgm:pt modelId="{FEEADDA6-8997-4DA6-B96E-58565EAA0528}" type="pres">
      <dgm:prSet presAssocID="{6BB8D88E-A240-4642-97C1-3D4CB206670B}" presName="parTx" presStyleLbl="alignNode1" presStyleIdx="0" presStyleCnt="4">
        <dgm:presLayoutVars>
          <dgm:chMax val="0"/>
          <dgm:chPref val="0"/>
          <dgm:bulletEnabled val="1"/>
        </dgm:presLayoutVars>
      </dgm:prSet>
      <dgm:spPr/>
    </dgm:pt>
    <dgm:pt modelId="{E21B130C-08D5-4F38-A104-ABAFC7ADDEC2}" type="pres">
      <dgm:prSet presAssocID="{6BB8D88E-A240-4642-97C1-3D4CB206670B}" presName="desTx" presStyleLbl="alignAccFollowNode1" presStyleIdx="0" presStyleCnt="4">
        <dgm:presLayoutVars>
          <dgm:bulletEnabled val="1"/>
        </dgm:presLayoutVars>
      </dgm:prSet>
      <dgm:spPr/>
    </dgm:pt>
    <dgm:pt modelId="{EDD6F3CB-1C93-4482-B5E6-A70B13D0E2FE}" type="pres">
      <dgm:prSet presAssocID="{A4ADC6E0-AADA-4641-8198-1368A11C2862}" presName="space" presStyleCnt="0"/>
      <dgm:spPr/>
    </dgm:pt>
    <dgm:pt modelId="{056B2F86-57D3-49C1-890F-936A2E9547C4}" type="pres">
      <dgm:prSet presAssocID="{E0CD1EDE-FC36-4A0F-A9AC-FDD3CB7D7CE4}" presName="composite" presStyleCnt="0"/>
      <dgm:spPr/>
    </dgm:pt>
    <dgm:pt modelId="{94DC8EDF-F28A-4B20-9DBF-3BDC71D2EFCB}" type="pres">
      <dgm:prSet presAssocID="{E0CD1EDE-FC36-4A0F-A9AC-FDD3CB7D7CE4}" presName="parTx" presStyleLbl="alignNode1" presStyleIdx="1" presStyleCnt="4">
        <dgm:presLayoutVars>
          <dgm:chMax val="0"/>
          <dgm:chPref val="0"/>
          <dgm:bulletEnabled val="1"/>
        </dgm:presLayoutVars>
      </dgm:prSet>
      <dgm:spPr/>
    </dgm:pt>
    <dgm:pt modelId="{3BBB6774-B2EF-42D6-AAB7-C19EDD67EE57}" type="pres">
      <dgm:prSet presAssocID="{E0CD1EDE-FC36-4A0F-A9AC-FDD3CB7D7CE4}" presName="desTx" presStyleLbl="alignAccFollowNode1" presStyleIdx="1" presStyleCnt="4">
        <dgm:presLayoutVars>
          <dgm:bulletEnabled val="1"/>
        </dgm:presLayoutVars>
      </dgm:prSet>
      <dgm:spPr/>
    </dgm:pt>
    <dgm:pt modelId="{70FAE99F-C86B-49ED-A410-D3B26EA918BC}" type="pres">
      <dgm:prSet presAssocID="{0D04B62A-8BE4-4996-8B78-58BA8D2F6C71}" presName="space" presStyleCnt="0"/>
      <dgm:spPr/>
    </dgm:pt>
    <dgm:pt modelId="{EB7D0E46-FBFC-488A-B949-032CA612E435}" type="pres">
      <dgm:prSet presAssocID="{12073A49-D0C3-45C9-B4F8-D6DED259E330}" presName="composite" presStyleCnt="0"/>
      <dgm:spPr/>
    </dgm:pt>
    <dgm:pt modelId="{AE3B2F9B-890A-4643-AC4F-7039C7FDE0CB}" type="pres">
      <dgm:prSet presAssocID="{12073A49-D0C3-45C9-B4F8-D6DED259E330}" presName="parTx" presStyleLbl="alignNode1" presStyleIdx="2" presStyleCnt="4">
        <dgm:presLayoutVars>
          <dgm:chMax val="0"/>
          <dgm:chPref val="0"/>
          <dgm:bulletEnabled val="1"/>
        </dgm:presLayoutVars>
      </dgm:prSet>
      <dgm:spPr/>
    </dgm:pt>
    <dgm:pt modelId="{AA833692-D5BD-4C6B-9755-D212D93B0557}" type="pres">
      <dgm:prSet presAssocID="{12073A49-D0C3-45C9-B4F8-D6DED259E330}" presName="desTx" presStyleLbl="alignAccFollowNode1" presStyleIdx="2" presStyleCnt="4" custLinFactNeighborY="840">
        <dgm:presLayoutVars>
          <dgm:bulletEnabled val="1"/>
        </dgm:presLayoutVars>
      </dgm:prSet>
      <dgm:spPr/>
    </dgm:pt>
    <dgm:pt modelId="{1F2F0785-CB9D-4CF5-B2E4-1C5CD1EDD1A9}" type="pres">
      <dgm:prSet presAssocID="{B142A27E-B5C7-4BDA-98D7-681FD6B9D9B8}" presName="space" presStyleCnt="0"/>
      <dgm:spPr/>
    </dgm:pt>
    <dgm:pt modelId="{003AC052-FFC3-4995-B4B5-2C38C324A455}" type="pres">
      <dgm:prSet presAssocID="{BC9EE0A6-0FF0-4447-9C38-906CCD5D258A}" presName="composite" presStyleCnt="0"/>
      <dgm:spPr/>
    </dgm:pt>
    <dgm:pt modelId="{2E145E84-6BF8-4DB4-B1CF-D597CFD3F87C}" type="pres">
      <dgm:prSet presAssocID="{BC9EE0A6-0FF0-4447-9C38-906CCD5D258A}" presName="parTx" presStyleLbl="alignNode1" presStyleIdx="3" presStyleCnt="4">
        <dgm:presLayoutVars>
          <dgm:chMax val="0"/>
          <dgm:chPref val="0"/>
          <dgm:bulletEnabled val="1"/>
        </dgm:presLayoutVars>
      </dgm:prSet>
      <dgm:spPr/>
    </dgm:pt>
    <dgm:pt modelId="{D9B325DB-89A6-4771-8D41-48B56415E048}" type="pres">
      <dgm:prSet presAssocID="{BC9EE0A6-0FF0-4447-9C38-906CCD5D258A}" presName="desTx" presStyleLbl="alignAccFollowNode1" presStyleIdx="3" presStyleCnt="4">
        <dgm:presLayoutVars>
          <dgm:bulletEnabled val="1"/>
        </dgm:presLayoutVars>
      </dgm:prSet>
      <dgm:spPr/>
    </dgm:pt>
  </dgm:ptLst>
  <dgm:cxnLst>
    <dgm:cxn modelId="{1B692D0C-3BF9-401B-9773-E3B306E26B6C}" type="presOf" srcId="{2F765776-ECBC-4442-A5E1-50AD593F156A}" destId="{3BBB6774-B2EF-42D6-AAB7-C19EDD67EE57}" srcOrd="0" destOrd="2" presId="urn:microsoft.com/office/officeart/2005/8/layout/hList1"/>
    <dgm:cxn modelId="{450F5A1F-7828-4606-9DD4-8ECFA4369DE3}" type="presOf" srcId="{14498E9B-1522-4A5C-AFDF-F6D9B38396F8}" destId="{3BBB6774-B2EF-42D6-AAB7-C19EDD67EE57}" srcOrd="0" destOrd="1" presId="urn:microsoft.com/office/officeart/2005/8/layout/hList1"/>
    <dgm:cxn modelId="{740B1A3A-ACA5-4A98-9579-8A9514B3F240}" type="presOf" srcId="{CF90793B-73B7-4DFB-BDF8-20913177CACC}" destId="{E21B130C-08D5-4F38-A104-ABAFC7ADDEC2}" srcOrd="0" destOrd="2" presId="urn:microsoft.com/office/officeart/2005/8/layout/hList1"/>
    <dgm:cxn modelId="{10BB4B3C-3898-4F26-9553-34992109A525}" type="presOf" srcId="{12073A49-D0C3-45C9-B4F8-D6DED259E330}" destId="{AE3B2F9B-890A-4643-AC4F-7039C7FDE0CB}" srcOrd="0" destOrd="0" presId="urn:microsoft.com/office/officeart/2005/8/layout/hList1"/>
    <dgm:cxn modelId="{97C6553C-5396-4634-8EF4-71924015792B}" type="presOf" srcId="{BC9EE0A6-0FF0-4447-9C38-906CCD5D258A}" destId="{2E145E84-6BF8-4DB4-B1CF-D597CFD3F87C}" srcOrd="0" destOrd="0" presId="urn:microsoft.com/office/officeart/2005/8/layout/hList1"/>
    <dgm:cxn modelId="{E841973F-E8DA-4969-A8ED-339F7007596B}" type="presOf" srcId="{6E3D15CA-B332-425A-80B8-8E041DD419B3}" destId="{E21B130C-08D5-4F38-A104-ABAFC7ADDEC2}" srcOrd="0" destOrd="1" presId="urn:microsoft.com/office/officeart/2005/8/layout/hList1"/>
    <dgm:cxn modelId="{8B54305B-03DD-4229-927C-7FB1C1CB6511}" type="presOf" srcId="{4A3E2E9C-5DD4-4BF1-AE96-C374642E4DF6}" destId="{3BBB6774-B2EF-42D6-AAB7-C19EDD67EE57}" srcOrd="0" destOrd="0" presId="urn:microsoft.com/office/officeart/2005/8/layout/hList1"/>
    <dgm:cxn modelId="{8AC0ED5B-F20F-4B24-9CD9-923272970C87}" srcId="{E0CD1EDE-FC36-4A0F-A9AC-FDD3CB7D7CE4}" destId="{4A3E2E9C-5DD4-4BF1-AE96-C374642E4DF6}" srcOrd="0" destOrd="0" parTransId="{F98CF02D-26EE-49A8-836F-4660D390563C}" sibTransId="{16D61866-32D5-4006-B264-740E8E69C7DE}"/>
    <dgm:cxn modelId="{9D792E48-6E91-4AC8-A3B0-A0FCA5A80914}" type="presOf" srcId="{DCA7E447-C8C2-4281-924A-77458B43E2B0}" destId="{FCBAD269-0FE7-40B1-AA10-D23B042507B7}" srcOrd="0" destOrd="0" presId="urn:microsoft.com/office/officeart/2005/8/layout/hList1"/>
    <dgm:cxn modelId="{F2BB7C4F-94AA-4755-B1DB-C197E7EA88C7}" srcId="{DCA7E447-C8C2-4281-924A-77458B43E2B0}" destId="{E0CD1EDE-FC36-4A0F-A9AC-FDD3CB7D7CE4}" srcOrd="1" destOrd="0" parTransId="{660CF03E-0611-46F9-A2DD-3275CB7E23D9}" sibTransId="{0D04B62A-8BE4-4996-8B78-58BA8D2F6C71}"/>
    <dgm:cxn modelId="{6B89CE51-07CC-44EA-A502-AAAB52CEF847}" type="presOf" srcId="{E0CD1EDE-FC36-4A0F-A9AC-FDD3CB7D7CE4}" destId="{94DC8EDF-F28A-4B20-9DBF-3BDC71D2EFCB}" srcOrd="0" destOrd="0" presId="urn:microsoft.com/office/officeart/2005/8/layout/hList1"/>
    <dgm:cxn modelId="{36646F74-9B53-4098-A9A9-0B6C33C9D3FA}" type="presOf" srcId="{8094FA06-F271-46C5-9F89-2DC9CFA42A58}" destId="{AA833692-D5BD-4C6B-9755-D212D93B0557}" srcOrd="0" destOrd="2" presId="urn:microsoft.com/office/officeart/2005/8/layout/hList1"/>
    <dgm:cxn modelId="{1B9B2375-9B65-4988-8F0E-678BD80B3619}" type="presOf" srcId="{B5FADA40-E4ED-4EC3-8743-AB582C68B5FC}" destId="{D9B325DB-89A6-4771-8D41-48B56415E048}" srcOrd="0" destOrd="0" presId="urn:microsoft.com/office/officeart/2005/8/layout/hList1"/>
    <dgm:cxn modelId="{F13A1659-4ED5-45F9-BF8F-F1D9D9CC9890}" type="presOf" srcId="{17EF6FFF-9B1A-4AA2-9B72-451E72030D4D}" destId="{E21B130C-08D5-4F38-A104-ABAFC7ADDEC2}" srcOrd="0" destOrd="0" presId="urn:microsoft.com/office/officeart/2005/8/layout/hList1"/>
    <dgm:cxn modelId="{59B7555A-D2E6-4632-99E8-7C2D330B1DFE}" srcId="{12073A49-D0C3-45C9-B4F8-D6DED259E330}" destId="{8094FA06-F271-46C5-9F89-2DC9CFA42A58}" srcOrd="2" destOrd="0" parTransId="{176F0491-4C6E-4AC9-90DB-C88C764E387C}" sibTransId="{C683D965-9456-4510-9752-EE27C5D1F9BA}"/>
    <dgm:cxn modelId="{02A3A482-1703-447B-8C0F-2FEC461AA8A9}" srcId="{DCA7E447-C8C2-4281-924A-77458B43E2B0}" destId="{BC9EE0A6-0FF0-4447-9C38-906CCD5D258A}" srcOrd="3" destOrd="0" parTransId="{293F99F6-D523-4F80-B63B-A61A601196D5}" sibTransId="{955CE88E-3BFC-4BF0-9C53-F3802EDFF975}"/>
    <dgm:cxn modelId="{1862C582-5734-4A73-AC65-CABECBF60841}" srcId="{DCA7E447-C8C2-4281-924A-77458B43E2B0}" destId="{6BB8D88E-A240-4642-97C1-3D4CB206670B}" srcOrd="0" destOrd="0" parTransId="{2D68F3E2-509F-4E9C-ACCE-782F7957CAB4}" sibTransId="{A4ADC6E0-AADA-4641-8198-1368A11C2862}"/>
    <dgm:cxn modelId="{4D11DB86-53E9-4C85-A40B-A9FC65DD4CD2}" type="presOf" srcId="{6BB8D88E-A240-4642-97C1-3D4CB206670B}" destId="{FEEADDA6-8997-4DA6-B96E-58565EAA0528}" srcOrd="0" destOrd="0" presId="urn:microsoft.com/office/officeart/2005/8/layout/hList1"/>
    <dgm:cxn modelId="{474ECC87-80DD-42F7-92FA-B2B6820510E3}" type="presOf" srcId="{95FE49BD-0CEE-4B17-8275-0F395D33B6BD}" destId="{AA833692-D5BD-4C6B-9755-D212D93B0557}" srcOrd="0" destOrd="3" presId="urn:microsoft.com/office/officeart/2005/8/layout/hList1"/>
    <dgm:cxn modelId="{8E87228A-16F2-41E6-8FF2-3DCD1A7BDF3B}" srcId="{BC9EE0A6-0FF0-4447-9C38-906CCD5D258A}" destId="{B5FADA40-E4ED-4EC3-8743-AB582C68B5FC}" srcOrd="0" destOrd="0" parTransId="{F696ED97-8DE8-45C1-B6A8-9D3B2012AE42}" sibTransId="{00F619C8-0E05-46A3-8720-08E20B700C7C}"/>
    <dgm:cxn modelId="{3CF46C8A-A427-4AE3-AEC8-623F06E05261}" srcId="{E0CD1EDE-FC36-4A0F-A9AC-FDD3CB7D7CE4}" destId="{14498E9B-1522-4A5C-AFDF-F6D9B38396F8}" srcOrd="1" destOrd="0" parTransId="{A48DC067-CFF9-483E-8B78-4E71D08F83EE}" sibTransId="{6ABD69BD-2621-45AF-9928-02C64027CFA8}"/>
    <dgm:cxn modelId="{10F8949E-A699-403D-8675-6331F2535C76}" srcId="{6BB8D88E-A240-4642-97C1-3D4CB206670B}" destId="{17EF6FFF-9B1A-4AA2-9B72-451E72030D4D}" srcOrd="0" destOrd="0" parTransId="{5E3B7232-B64F-43DE-AB5E-DF790808B67E}" sibTransId="{F004383D-F7A9-4D77-BAFA-C650B570AF3F}"/>
    <dgm:cxn modelId="{11CA5FA9-B17B-4A6D-B4BD-2E3B67498ECA}" srcId="{DCA7E447-C8C2-4281-924A-77458B43E2B0}" destId="{12073A49-D0C3-45C9-B4F8-D6DED259E330}" srcOrd="2" destOrd="0" parTransId="{6AFCDFDA-CE50-4C4D-92A9-0A96CAD86F99}" sibTransId="{B142A27E-B5C7-4BDA-98D7-681FD6B9D9B8}"/>
    <dgm:cxn modelId="{88DA85B2-1B0F-4D7E-A072-E60B70BD769A}" srcId="{6BB8D88E-A240-4642-97C1-3D4CB206670B}" destId="{6E3D15CA-B332-425A-80B8-8E041DD419B3}" srcOrd="1" destOrd="0" parTransId="{746B467C-A0DC-4884-BC79-AB5AEAFD1895}" sibTransId="{AF75318F-7284-4486-895D-22E324737E65}"/>
    <dgm:cxn modelId="{7BECC2B3-D7EA-4B23-8BF5-D625C39E476C}" type="presOf" srcId="{9762D9C2-91BD-49F6-BC4B-9EF0E0F93FBE}" destId="{AA833692-D5BD-4C6B-9755-D212D93B0557}" srcOrd="0" destOrd="0" presId="urn:microsoft.com/office/officeart/2005/8/layout/hList1"/>
    <dgm:cxn modelId="{B2FDECC5-9F9D-4F7A-9337-67DAABF7F2A9}" srcId="{12073A49-D0C3-45C9-B4F8-D6DED259E330}" destId="{A755FC15-473F-4ED0-BD7F-A1BC69419F33}" srcOrd="1" destOrd="0" parTransId="{FC5D5401-A187-4018-8EC2-99B14B17D504}" sibTransId="{8F0CA239-6916-4407-A4A9-5BA1C8107C77}"/>
    <dgm:cxn modelId="{37F732D3-32D6-4B74-A302-CA8D1B9078BF}" srcId="{12073A49-D0C3-45C9-B4F8-D6DED259E330}" destId="{95FE49BD-0CEE-4B17-8275-0F395D33B6BD}" srcOrd="3" destOrd="0" parTransId="{4C881B42-91E5-46C0-85C7-ABF585F3F237}" sibTransId="{A8747430-F5AD-40EA-8616-D5014A1071E7}"/>
    <dgm:cxn modelId="{7BE8ACD4-36F7-472E-AED7-A405E09FDECF}" type="presOf" srcId="{A755FC15-473F-4ED0-BD7F-A1BC69419F33}" destId="{AA833692-D5BD-4C6B-9755-D212D93B0557}" srcOrd="0" destOrd="1" presId="urn:microsoft.com/office/officeart/2005/8/layout/hList1"/>
    <dgm:cxn modelId="{47E023D5-5993-492F-9A7D-683CA8F5CFBE}" srcId="{12073A49-D0C3-45C9-B4F8-D6DED259E330}" destId="{9762D9C2-91BD-49F6-BC4B-9EF0E0F93FBE}" srcOrd="0" destOrd="0" parTransId="{7E2CCFDE-5475-47C2-B34F-7A905AF0BA1B}" sibTransId="{C3EBF601-5B0D-442E-85D7-31E768DBF4E8}"/>
    <dgm:cxn modelId="{7B2336EE-99FD-456D-9E76-7180FD9EA135}" srcId="{E0CD1EDE-FC36-4A0F-A9AC-FDD3CB7D7CE4}" destId="{2F765776-ECBC-4442-A5E1-50AD593F156A}" srcOrd="2" destOrd="0" parTransId="{09F8CD5C-5EF6-402B-81B7-516B03915D72}" sibTransId="{4C8DC385-156E-48DB-87DA-609E0661330A}"/>
    <dgm:cxn modelId="{7B3D18F1-0B19-4008-9ADF-FEA30EE6B95D}" srcId="{6BB8D88E-A240-4642-97C1-3D4CB206670B}" destId="{CF90793B-73B7-4DFB-BDF8-20913177CACC}" srcOrd="2" destOrd="0" parTransId="{A070EBD8-1078-448B-B4A0-4F450DBE2508}" sibTransId="{6E4498C9-42C0-498D-BB6C-5F10E14D10E7}"/>
    <dgm:cxn modelId="{6B6963C2-C4DB-4193-894F-252F69FFF69E}" type="presParOf" srcId="{FCBAD269-0FE7-40B1-AA10-D23B042507B7}" destId="{4717F6C9-C427-4CD8-8157-24FA0BB11A14}" srcOrd="0" destOrd="0" presId="urn:microsoft.com/office/officeart/2005/8/layout/hList1"/>
    <dgm:cxn modelId="{85746BDE-5C9E-4EE9-ACEA-41478D44A4AF}" type="presParOf" srcId="{4717F6C9-C427-4CD8-8157-24FA0BB11A14}" destId="{FEEADDA6-8997-4DA6-B96E-58565EAA0528}" srcOrd="0" destOrd="0" presId="urn:microsoft.com/office/officeart/2005/8/layout/hList1"/>
    <dgm:cxn modelId="{0B17950C-8355-4CEB-890E-320836361136}" type="presParOf" srcId="{4717F6C9-C427-4CD8-8157-24FA0BB11A14}" destId="{E21B130C-08D5-4F38-A104-ABAFC7ADDEC2}" srcOrd="1" destOrd="0" presId="urn:microsoft.com/office/officeart/2005/8/layout/hList1"/>
    <dgm:cxn modelId="{3B44DCE2-FF75-4D27-BF20-920C4E3114EE}" type="presParOf" srcId="{FCBAD269-0FE7-40B1-AA10-D23B042507B7}" destId="{EDD6F3CB-1C93-4482-B5E6-A70B13D0E2FE}" srcOrd="1" destOrd="0" presId="urn:microsoft.com/office/officeart/2005/8/layout/hList1"/>
    <dgm:cxn modelId="{56D441BE-1FF5-46A7-B91D-AE49A3F4B2D6}" type="presParOf" srcId="{FCBAD269-0FE7-40B1-AA10-D23B042507B7}" destId="{056B2F86-57D3-49C1-890F-936A2E9547C4}" srcOrd="2" destOrd="0" presId="urn:microsoft.com/office/officeart/2005/8/layout/hList1"/>
    <dgm:cxn modelId="{41E4C537-B3A5-4C88-B29A-224B521F63B6}" type="presParOf" srcId="{056B2F86-57D3-49C1-890F-936A2E9547C4}" destId="{94DC8EDF-F28A-4B20-9DBF-3BDC71D2EFCB}" srcOrd="0" destOrd="0" presId="urn:microsoft.com/office/officeart/2005/8/layout/hList1"/>
    <dgm:cxn modelId="{81B96401-1FBD-4421-B1B9-BD84B5C9951D}" type="presParOf" srcId="{056B2F86-57D3-49C1-890F-936A2E9547C4}" destId="{3BBB6774-B2EF-42D6-AAB7-C19EDD67EE57}" srcOrd="1" destOrd="0" presId="urn:microsoft.com/office/officeart/2005/8/layout/hList1"/>
    <dgm:cxn modelId="{2F7C4BC7-F36C-4A3F-AAA4-98C3477486D5}" type="presParOf" srcId="{FCBAD269-0FE7-40B1-AA10-D23B042507B7}" destId="{70FAE99F-C86B-49ED-A410-D3B26EA918BC}" srcOrd="3" destOrd="0" presId="urn:microsoft.com/office/officeart/2005/8/layout/hList1"/>
    <dgm:cxn modelId="{E5D93C67-7D31-41E7-9F2D-88D452CFBBB5}" type="presParOf" srcId="{FCBAD269-0FE7-40B1-AA10-D23B042507B7}" destId="{EB7D0E46-FBFC-488A-B949-032CA612E435}" srcOrd="4" destOrd="0" presId="urn:microsoft.com/office/officeart/2005/8/layout/hList1"/>
    <dgm:cxn modelId="{CB35C38A-5D64-4B82-BFF8-07043C649389}" type="presParOf" srcId="{EB7D0E46-FBFC-488A-B949-032CA612E435}" destId="{AE3B2F9B-890A-4643-AC4F-7039C7FDE0CB}" srcOrd="0" destOrd="0" presId="urn:microsoft.com/office/officeart/2005/8/layout/hList1"/>
    <dgm:cxn modelId="{581111ED-8DFA-422E-AE32-DAB557CB2CD1}" type="presParOf" srcId="{EB7D0E46-FBFC-488A-B949-032CA612E435}" destId="{AA833692-D5BD-4C6B-9755-D212D93B0557}" srcOrd="1" destOrd="0" presId="urn:microsoft.com/office/officeart/2005/8/layout/hList1"/>
    <dgm:cxn modelId="{57FC3463-BBCD-4739-9848-3FFFBFB36823}" type="presParOf" srcId="{FCBAD269-0FE7-40B1-AA10-D23B042507B7}" destId="{1F2F0785-CB9D-4CF5-B2E4-1C5CD1EDD1A9}" srcOrd="5" destOrd="0" presId="urn:microsoft.com/office/officeart/2005/8/layout/hList1"/>
    <dgm:cxn modelId="{6E6A0B9D-8124-463C-AEFE-DC47CF3514CE}" type="presParOf" srcId="{FCBAD269-0FE7-40B1-AA10-D23B042507B7}" destId="{003AC052-FFC3-4995-B4B5-2C38C324A455}" srcOrd="6" destOrd="0" presId="urn:microsoft.com/office/officeart/2005/8/layout/hList1"/>
    <dgm:cxn modelId="{88ECA294-E656-4F97-8AA2-2C89139662C7}" type="presParOf" srcId="{003AC052-FFC3-4995-B4B5-2C38C324A455}" destId="{2E145E84-6BF8-4DB4-B1CF-D597CFD3F87C}" srcOrd="0" destOrd="0" presId="urn:microsoft.com/office/officeart/2005/8/layout/hList1"/>
    <dgm:cxn modelId="{C3CABF98-0781-4616-9BF6-DC980A14A322}" type="presParOf" srcId="{003AC052-FFC3-4995-B4B5-2C38C324A455}" destId="{D9B325DB-89A6-4771-8D41-48B56415E04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CA7E447-C8C2-4281-924A-77458B43E2B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6BB8D88E-A240-4642-97C1-3D4CB206670B}">
      <dgm:prSet phldrT="[Text]" custT="1"/>
      <dgm:spPr/>
      <dgm:t>
        <a:bodyPr/>
        <a:lstStyle/>
        <a:p>
          <a:r>
            <a:rPr lang="en-US" sz="2000" dirty="0">
              <a:latin typeface="Times New Roman" panose="02020603050405020304" pitchFamily="18" charset="0"/>
              <a:cs typeface="Times New Roman" panose="02020603050405020304" pitchFamily="18" charset="0"/>
            </a:rPr>
            <a:t>Helper Functions</a:t>
          </a:r>
          <a:endParaRPr lang="en-IN" sz="2000" dirty="0">
            <a:latin typeface="Times New Roman" panose="02020603050405020304" pitchFamily="18" charset="0"/>
            <a:cs typeface="Times New Roman" panose="02020603050405020304" pitchFamily="18" charset="0"/>
          </a:endParaRPr>
        </a:p>
      </dgm:t>
    </dgm:pt>
    <dgm:pt modelId="{2D68F3E2-509F-4E9C-ACCE-782F7957CAB4}" type="parTrans" cxnId="{1862C582-5734-4A73-AC65-CABECBF60841}">
      <dgm:prSet/>
      <dgm:spPr/>
      <dgm:t>
        <a:bodyPr/>
        <a:lstStyle/>
        <a:p>
          <a:endParaRPr lang="en-IN" sz="1600">
            <a:latin typeface="Times New Roman" panose="02020603050405020304" pitchFamily="18" charset="0"/>
            <a:cs typeface="Times New Roman" panose="02020603050405020304" pitchFamily="18" charset="0"/>
          </a:endParaRPr>
        </a:p>
      </dgm:t>
    </dgm:pt>
    <dgm:pt modelId="{A4ADC6E0-AADA-4641-8198-1368A11C2862}" type="sibTrans" cxnId="{1862C582-5734-4A73-AC65-CABECBF60841}">
      <dgm:prSet/>
      <dgm:spPr/>
      <dgm:t>
        <a:bodyPr/>
        <a:lstStyle/>
        <a:p>
          <a:endParaRPr lang="en-IN" sz="1600">
            <a:latin typeface="Times New Roman" panose="02020603050405020304" pitchFamily="18" charset="0"/>
            <a:cs typeface="Times New Roman" panose="02020603050405020304" pitchFamily="18" charset="0"/>
          </a:endParaRPr>
        </a:p>
      </dgm:t>
    </dgm:pt>
    <dgm:pt modelId="{17EF6FFF-9B1A-4AA2-9B72-451E72030D4D}">
      <dgm:prSet phldrT="[Text]" custT="1"/>
      <dgm:spPr/>
      <dgm:t>
        <a:bodyPr/>
        <a:lstStyle/>
        <a:p>
          <a:r>
            <a:rPr lang="en-IN" sz="1600" dirty="0">
              <a:solidFill>
                <a:schemeClr val="tx1"/>
              </a:solidFill>
              <a:latin typeface="Times New Roman" panose="02020603050405020304" pitchFamily="18" charset="0"/>
              <a:cs typeface="Times New Roman" panose="02020603050405020304" pitchFamily="18" charset="0"/>
            </a:rPr>
            <a:t>We create additional helper function which aid our training like the function </a:t>
          </a:r>
          <a:r>
            <a:rPr lang="en-IN" sz="1600" b="1" dirty="0" err="1">
              <a:solidFill>
                <a:schemeClr val="tx1"/>
              </a:solidFill>
              <a:latin typeface="Times New Roman" panose="02020603050405020304" pitchFamily="18" charset="0"/>
              <a:cs typeface="Times New Roman" panose="02020603050405020304" pitchFamily="18" charset="0"/>
            </a:rPr>
            <a:t>getState</a:t>
          </a:r>
          <a:r>
            <a:rPr lang="en-IN" sz="1600" dirty="0">
              <a:solidFill>
                <a:schemeClr val="tx1"/>
              </a:solidFill>
              <a:latin typeface="Times New Roman" panose="02020603050405020304" pitchFamily="18" charset="0"/>
              <a:cs typeface="Times New Roman" panose="02020603050405020304" pitchFamily="18" charset="0"/>
            </a:rPr>
            <a:t>.</a:t>
          </a:r>
        </a:p>
      </dgm:t>
    </dgm:pt>
    <dgm:pt modelId="{5E3B7232-B64F-43DE-AB5E-DF790808B67E}" type="parTrans" cxnId="{10F8949E-A699-403D-8675-6331F2535C76}">
      <dgm:prSet/>
      <dgm:spPr/>
      <dgm:t>
        <a:bodyPr/>
        <a:lstStyle/>
        <a:p>
          <a:endParaRPr lang="en-IN" sz="1600">
            <a:latin typeface="Times New Roman" panose="02020603050405020304" pitchFamily="18" charset="0"/>
            <a:cs typeface="Times New Roman" panose="02020603050405020304" pitchFamily="18" charset="0"/>
          </a:endParaRPr>
        </a:p>
      </dgm:t>
    </dgm:pt>
    <dgm:pt modelId="{F004383D-F7A9-4D77-BAFA-C650B570AF3F}" type="sibTrans" cxnId="{10F8949E-A699-403D-8675-6331F2535C76}">
      <dgm:prSet/>
      <dgm:spPr/>
      <dgm:t>
        <a:bodyPr/>
        <a:lstStyle/>
        <a:p>
          <a:endParaRPr lang="en-IN" sz="1600">
            <a:latin typeface="Times New Roman" panose="02020603050405020304" pitchFamily="18" charset="0"/>
            <a:cs typeface="Times New Roman" panose="02020603050405020304" pitchFamily="18" charset="0"/>
          </a:endParaRPr>
        </a:p>
      </dgm:t>
    </dgm:pt>
    <dgm:pt modelId="{E0CD1EDE-FC36-4A0F-A9AC-FDD3CB7D7CE4}">
      <dgm:prSet phldrT="[Text]" custT="1"/>
      <dgm:spPr/>
      <dgm:t>
        <a:bodyPr/>
        <a:lstStyle/>
        <a:p>
          <a:r>
            <a:rPr lang="en-US" sz="2000" dirty="0">
              <a:latin typeface="Times New Roman" panose="02020603050405020304" pitchFamily="18" charset="0"/>
              <a:cs typeface="Times New Roman" panose="02020603050405020304" pitchFamily="18" charset="0"/>
            </a:rPr>
            <a:t>Model Training </a:t>
          </a:r>
          <a:endParaRPr lang="en-IN" sz="2000" dirty="0">
            <a:latin typeface="Times New Roman" panose="02020603050405020304" pitchFamily="18" charset="0"/>
            <a:cs typeface="Times New Roman" panose="02020603050405020304" pitchFamily="18" charset="0"/>
          </a:endParaRPr>
        </a:p>
      </dgm:t>
    </dgm:pt>
    <dgm:pt modelId="{660CF03E-0611-46F9-A2DD-3275CB7E23D9}" type="parTrans" cxnId="{F2BB7C4F-94AA-4755-B1DB-C197E7EA88C7}">
      <dgm:prSet/>
      <dgm:spPr/>
      <dgm:t>
        <a:bodyPr/>
        <a:lstStyle/>
        <a:p>
          <a:endParaRPr lang="en-IN" sz="1600">
            <a:latin typeface="Times New Roman" panose="02020603050405020304" pitchFamily="18" charset="0"/>
            <a:cs typeface="Times New Roman" panose="02020603050405020304" pitchFamily="18" charset="0"/>
          </a:endParaRPr>
        </a:p>
      </dgm:t>
    </dgm:pt>
    <dgm:pt modelId="{0D04B62A-8BE4-4996-8B78-58BA8D2F6C71}" type="sibTrans" cxnId="{F2BB7C4F-94AA-4755-B1DB-C197E7EA88C7}">
      <dgm:prSet/>
      <dgm:spPr/>
      <dgm:t>
        <a:bodyPr/>
        <a:lstStyle/>
        <a:p>
          <a:endParaRPr lang="en-IN" sz="1600">
            <a:latin typeface="Times New Roman" panose="02020603050405020304" pitchFamily="18" charset="0"/>
            <a:cs typeface="Times New Roman" panose="02020603050405020304" pitchFamily="18" charset="0"/>
          </a:endParaRPr>
        </a:p>
      </dgm:t>
    </dgm:pt>
    <dgm:pt modelId="{2F765776-ECBC-4442-A5E1-50AD593F156A}">
      <dgm:prSet phldrT="[Text]" custT="1"/>
      <dgm:spPr/>
      <dgm:t>
        <a:bodyPr/>
        <a:lstStyle/>
        <a:p>
          <a:r>
            <a:rPr lang="en-US" sz="1600" b="0" i="0" dirty="0">
              <a:latin typeface="Times New Roman" panose="02020603050405020304" pitchFamily="18" charset="0"/>
              <a:cs typeface="Times New Roman" panose="02020603050405020304" pitchFamily="18" charset="0"/>
            </a:rPr>
            <a:t>In this step, we perform the training of the data using agent and helper methods</a:t>
          </a:r>
          <a:r>
            <a:rPr lang="en-US" sz="1600" b="0" i="0" dirty="0"/>
            <a:t>.</a:t>
          </a:r>
          <a:endParaRPr lang="en-IN" sz="1600" dirty="0">
            <a:solidFill>
              <a:schemeClr val="tx1"/>
            </a:solidFill>
            <a:latin typeface="Times New Roman" panose="02020603050405020304" pitchFamily="18" charset="0"/>
            <a:cs typeface="Times New Roman" panose="02020603050405020304" pitchFamily="18" charset="0"/>
          </a:endParaRPr>
        </a:p>
      </dgm:t>
    </dgm:pt>
    <dgm:pt modelId="{09F8CD5C-5EF6-402B-81B7-516B03915D72}" type="parTrans" cxnId="{7B2336EE-99FD-456D-9E76-7180FD9EA135}">
      <dgm:prSet/>
      <dgm:spPr/>
      <dgm:t>
        <a:bodyPr/>
        <a:lstStyle/>
        <a:p>
          <a:endParaRPr lang="en-IN" sz="1600">
            <a:latin typeface="Times New Roman" panose="02020603050405020304" pitchFamily="18" charset="0"/>
            <a:cs typeface="Times New Roman" panose="02020603050405020304" pitchFamily="18" charset="0"/>
          </a:endParaRPr>
        </a:p>
      </dgm:t>
    </dgm:pt>
    <dgm:pt modelId="{4C8DC385-156E-48DB-87DA-609E0661330A}" type="sibTrans" cxnId="{7B2336EE-99FD-456D-9E76-7180FD9EA135}">
      <dgm:prSet/>
      <dgm:spPr/>
      <dgm:t>
        <a:bodyPr/>
        <a:lstStyle/>
        <a:p>
          <a:endParaRPr lang="en-IN" sz="1600">
            <a:latin typeface="Times New Roman" panose="02020603050405020304" pitchFamily="18" charset="0"/>
            <a:cs typeface="Times New Roman" panose="02020603050405020304" pitchFamily="18" charset="0"/>
          </a:endParaRPr>
        </a:p>
      </dgm:t>
    </dgm:pt>
    <dgm:pt modelId="{2253BC21-7F20-4391-A792-F588388CCE99}">
      <dgm:prSet phldrT="[Text]" custT="1"/>
      <dgm:spPr/>
      <dgm:t>
        <a:bodyPr/>
        <a:lstStyle/>
        <a:p>
          <a:r>
            <a:rPr lang="en-US" sz="1600" b="1" dirty="0" err="1">
              <a:solidFill>
                <a:schemeClr val="tx1"/>
              </a:solidFill>
              <a:latin typeface="Times New Roman" panose="02020603050405020304" pitchFamily="18" charset="0"/>
              <a:cs typeface="Times New Roman" panose="02020603050405020304" pitchFamily="18" charset="0"/>
            </a:rPr>
            <a:t>Plot_behavior</a:t>
          </a:r>
          <a:r>
            <a:rPr lang="en-US" sz="1600" b="1" dirty="0">
              <a:solidFill>
                <a:schemeClr val="tx1"/>
              </a:solidFill>
              <a:latin typeface="Times New Roman" panose="02020603050405020304" pitchFamily="18" charset="0"/>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The function prints the corresponding graphs in training and testing.</a:t>
          </a:r>
          <a:endParaRPr lang="en-IN" sz="1600" dirty="0">
            <a:solidFill>
              <a:schemeClr val="tx1"/>
            </a:solidFill>
            <a:latin typeface="Times New Roman" panose="02020603050405020304" pitchFamily="18" charset="0"/>
            <a:cs typeface="Times New Roman" panose="02020603050405020304" pitchFamily="18" charset="0"/>
          </a:endParaRPr>
        </a:p>
      </dgm:t>
    </dgm:pt>
    <dgm:pt modelId="{73010A87-1E15-4BF7-9BB7-FCA75835B16C}" type="parTrans" cxnId="{06284A12-B8E8-4C7F-972E-BB81E442CBF6}">
      <dgm:prSet/>
      <dgm:spPr/>
      <dgm:t>
        <a:bodyPr/>
        <a:lstStyle/>
        <a:p>
          <a:endParaRPr lang="en-IN" sz="1600">
            <a:latin typeface="Times New Roman" panose="02020603050405020304" pitchFamily="18" charset="0"/>
            <a:cs typeface="Times New Roman" panose="02020603050405020304" pitchFamily="18" charset="0"/>
          </a:endParaRPr>
        </a:p>
      </dgm:t>
    </dgm:pt>
    <dgm:pt modelId="{99354546-E789-46CF-9F7B-FBD672F81041}" type="sibTrans" cxnId="{06284A12-B8E8-4C7F-972E-BB81E442CBF6}">
      <dgm:prSet/>
      <dgm:spPr/>
      <dgm:t>
        <a:bodyPr/>
        <a:lstStyle/>
        <a:p>
          <a:endParaRPr lang="en-IN" sz="1600">
            <a:latin typeface="Times New Roman" panose="02020603050405020304" pitchFamily="18" charset="0"/>
            <a:cs typeface="Times New Roman" panose="02020603050405020304" pitchFamily="18" charset="0"/>
          </a:endParaRPr>
        </a:p>
      </dgm:t>
    </dgm:pt>
    <dgm:pt modelId="{33017349-4AB0-4462-A825-956F45579B70}">
      <dgm:prSet phldrT="[Text]" custT="1"/>
      <dgm:spPr/>
      <dgm:t>
        <a:bodyPr/>
        <a:lstStyle/>
        <a:p>
          <a:endParaRPr lang="en-IN" sz="1600" dirty="0">
            <a:solidFill>
              <a:schemeClr val="tx1"/>
            </a:solidFill>
            <a:latin typeface="Times New Roman" panose="02020603050405020304" pitchFamily="18" charset="0"/>
            <a:cs typeface="Times New Roman" panose="02020603050405020304" pitchFamily="18" charset="0"/>
          </a:endParaRPr>
        </a:p>
      </dgm:t>
    </dgm:pt>
    <dgm:pt modelId="{8AC90FA8-0627-4BC6-A0F0-952BDE1D99EC}" type="parTrans" cxnId="{685A9FAA-9001-47DC-8664-3711B7407B1A}">
      <dgm:prSet/>
      <dgm:spPr/>
      <dgm:t>
        <a:bodyPr/>
        <a:lstStyle/>
        <a:p>
          <a:endParaRPr lang="en-IN">
            <a:latin typeface="Times New Roman" panose="02020603050405020304" pitchFamily="18" charset="0"/>
            <a:cs typeface="Times New Roman" panose="02020603050405020304" pitchFamily="18" charset="0"/>
          </a:endParaRPr>
        </a:p>
      </dgm:t>
    </dgm:pt>
    <dgm:pt modelId="{484C8309-1FCD-433D-99F8-11394D1E70B5}" type="sibTrans" cxnId="{685A9FAA-9001-47DC-8664-3711B7407B1A}">
      <dgm:prSet/>
      <dgm:spPr/>
      <dgm:t>
        <a:bodyPr/>
        <a:lstStyle/>
        <a:p>
          <a:endParaRPr lang="en-IN">
            <a:latin typeface="Times New Roman" panose="02020603050405020304" pitchFamily="18" charset="0"/>
            <a:cs typeface="Times New Roman" panose="02020603050405020304" pitchFamily="18" charset="0"/>
          </a:endParaRPr>
        </a:p>
      </dgm:t>
    </dgm:pt>
    <dgm:pt modelId="{1871BED7-13B9-4E96-9A16-F636F862579A}">
      <dgm:prSet phldrT="[Text]" custT="1"/>
      <dgm:spPr/>
      <dgm:t>
        <a:bodyPr/>
        <a:lstStyle/>
        <a:p>
          <a:endParaRPr lang="en-IN" sz="1600" dirty="0">
            <a:solidFill>
              <a:schemeClr val="tx1"/>
            </a:solidFill>
            <a:latin typeface="Times New Roman" panose="02020603050405020304" pitchFamily="18" charset="0"/>
            <a:cs typeface="Times New Roman" panose="02020603050405020304" pitchFamily="18" charset="0"/>
          </a:endParaRPr>
        </a:p>
      </dgm:t>
    </dgm:pt>
    <dgm:pt modelId="{B9D26FC4-B3BC-4CD8-A4F2-DB9840173120}" type="parTrans" cxnId="{70228CCD-9CFD-4D38-8269-C66044C7E58F}">
      <dgm:prSet/>
      <dgm:spPr/>
      <dgm:t>
        <a:bodyPr/>
        <a:lstStyle/>
        <a:p>
          <a:endParaRPr lang="en-IN"/>
        </a:p>
      </dgm:t>
    </dgm:pt>
    <dgm:pt modelId="{021A7E53-2D4C-4724-BB29-B46C1E20EA9D}" type="sibTrans" cxnId="{70228CCD-9CFD-4D38-8269-C66044C7E58F}">
      <dgm:prSet/>
      <dgm:spPr/>
      <dgm:t>
        <a:bodyPr/>
        <a:lstStyle/>
        <a:p>
          <a:endParaRPr lang="en-IN"/>
        </a:p>
      </dgm:t>
    </dgm:pt>
    <dgm:pt modelId="{FCBAD269-0FE7-40B1-AA10-D23B042507B7}" type="pres">
      <dgm:prSet presAssocID="{DCA7E447-C8C2-4281-924A-77458B43E2B0}" presName="Name0" presStyleCnt="0">
        <dgm:presLayoutVars>
          <dgm:dir/>
          <dgm:animLvl val="lvl"/>
          <dgm:resizeHandles val="exact"/>
        </dgm:presLayoutVars>
      </dgm:prSet>
      <dgm:spPr/>
    </dgm:pt>
    <dgm:pt modelId="{4717F6C9-C427-4CD8-8157-24FA0BB11A14}" type="pres">
      <dgm:prSet presAssocID="{6BB8D88E-A240-4642-97C1-3D4CB206670B}" presName="composite" presStyleCnt="0"/>
      <dgm:spPr/>
    </dgm:pt>
    <dgm:pt modelId="{FEEADDA6-8997-4DA6-B96E-58565EAA0528}" type="pres">
      <dgm:prSet presAssocID="{6BB8D88E-A240-4642-97C1-3D4CB206670B}" presName="parTx" presStyleLbl="alignNode1" presStyleIdx="0" presStyleCnt="2">
        <dgm:presLayoutVars>
          <dgm:chMax val="0"/>
          <dgm:chPref val="0"/>
          <dgm:bulletEnabled val="1"/>
        </dgm:presLayoutVars>
      </dgm:prSet>
      <dgm:spPr/>
    </dgm:pt>
    <dgm:pt modelId="{E21B130C-08D5-4F38-A104-ABAFC7ADDEC2}" type="pres">
      <dgm:prSet presAssocID="{6BB8D88E-A240-4642-97C1-3D4CB206670B}" presName="desTx" presStyleLbl="alignAccFollowNode1" presStyleIdx="0" presStyleCnt="2">
        <dgm:presLayoutVars>
          <dgm:bulletEnabled val="1"/>
        </dgm:presLayoutVars>
      </dgm:prSet>
      <dgm:spPr/>
    </dgm:pt>
    <dgm:pt modelId="{EDD6F3CB-1C93-4482-B5E6-A70B13D0E2FE}" type="pres">
      <dgm:prSet presAssocID="{A4ADC6E0-AADA-4641-8198-1368A11C2862}" presName="space" presStyleCnt="0"/>
      <dgm:spPr/>
    </dgm:pt>
    <dgm:pt modelId="{056B2F86-57D3-49C1-890F-936A2E9547C4}" type="pres">
      <dgm:prSet presAssocID="{E0CD1EDE-FC36-4A0F-A9AC-FDD3CB7D7CE4}" presName="composite" presStyleCnt="0"/>
      <dgm:spPr/>
    </dgm:pt>
    <dgm:pt modelId="{94DC8EDF-F28A-4B20-9DBF-3BDC71D2EFCB}" type="pres">
      <dgm:prSet presAssocID="{E0CD1EDE-FC36-4A0F-A9AC-FDD3CB7D7CE4}" presName="parTx" presStyleLbl="alignNode1" presStyleIdx="1" presStyleCnt="2">
        <dgm:presLayoutVars>
          <dgm:chMax val="0"/>
          <dgm:chPref val="0"/>
          <dgm:bulletEnabled val="1"/>
        </dgm:presLayoutVars>
      </dgm:prSet>
      <dgm:spPr/>
    </dgm:pt>
    <dgm:pt modelId="{3BBB6774-B2EF-42D6-AAB7-C19EDD67EE57}" type="pres">
      <dgm:prSet presAssocID="{E0CD1EDE-FC36-4A0F-A9AC-FDD3CB7D7CE4}" presName="desTx" presStyleLbl="alignAccFollowNode1" presStyleIdx="1" presStyleCnt="2">
        <dgm:presLayoutVars>
          <dgm:bulletEnabled val="1"/>
        </dgm:presLayoutVars>
      </dgm:prSet>
      <dgm:spPr/>
    </dgm:pt>
  </dgm:ptLst>
  <dgm:cxnLst>
    <dgm:cxn modelId="{1B692D0C-3BF9-401B-9773-E3B306E26B6C}" type="presOf" srcId="{2F765776-ECBC-4442-A5E1-50AD593F156A}" destId="{3BBB6774-B2EF-42D6-AAB7-C19EDD67EE57}" srcOrd="0" destOrd="0" presId="urn:microsoft.com/office/officeart/2005/8/layout/hList1"/>
    <dgm:cxn modelId="{06284A12-B8E8-4C7F-972E-BB81E442CBF6}" srcId="{6BB8D88E-A240-4642-97C1-3D4CB206670B}" destId="{2253BC21-7F20-4391-A792-F588388CCE99}" srcOrd="2" destOrd="0" parTransId="{73010A87-1E15-4BF7-9BB7-FCA75835B16C}" sibTransId="{99354546-E789-46CF-9F7B-FBD672F81041}"/>
    <dgm:cxn modelId="{2615F112-F2D0-4132-AB80-85B33134EFF3}" type="presOf" srcId="{2253BC21-7F20-4391-A792-F588388CCE99}" destId="{E21B130C-08D5-4F38-A104-ABAFC7ADDEC2}" srcOrd="0" destOrd="2" presId="urn:microsoft.com/office/officeart/2005/8/layout/hList1"/>
    <dgm:cxn modelId="{490ABA37-7CA4-41E6-9290-A95A67B1EE7D}" type="presOf" srcId="{33017349-4AB0-4462-A825-956F45579B70}" destId="{E21B130C-08D5-4F38-A104-ABAFC7ADDEC2}" srcOrd="0" destOrd="1" presId="urn:microsoft.com/office/officeart/2005/8/layout/hList1"/>
    <dgm:cxn modelId="{9D792E48-6E91-4AC8-A3B0-A0FCA5A80914}" type="presOf" srcId="{DCA7E447-C8C2-4281-924A-77458B43E2B0}" destId="{FCBAD269-0FE7-40B1-AA10-D23B042507B7}" srcOrd="0" destOrd="0" presId="urn:microsoft.com/office/officeart/2005/8/layout/hList1"/>
    <dgm:cxn modelId="{F2BB7C4F-94AA-4755-B1DB-C197E7EA88C7}" srcId="{DCA7E447-C8C2-4281-924A-77458B43E2B0}" destId="{E0CD1EDE-FC36-4A0F-A9AC-FDD3CB7D7CE4}" srcOrd="1" destOrd="0" parTransId="{660CF03E-0611-46F9-A2DD-3275CB7E23D9}" sibTransId="{0D04B62A-8BE4-4996-8B78-58BA8D2F6C71}"/>
    <dgm:cxn modelId="{6B89CE51-07CC-44EA-A502-AAAB52CEF847}" type="presOf" srcId="{E0CD1EDE-FC36-4A0F-A9AC-FDD3CB7D7CE4}" destId="{94DC8EDF-F28A-4B20-9DBF-3BDC71D2EFCB}" srcOrd="0" destOrd="0" presId="urn:microsoft.com/office/officeart/2005/8/layout/hList1"/>
    <dgm:cxn modelId="{F13A1659-4ED5-45F9-BF8F-F1D9D9CC9890}" type="presOf" srcId="{17EF6FFF-9B1A-4AA2-9B72-451E72030D4D}" destId="{E21B130C-08D5-4F38-A104-ABAFC7ADDEC2}" srcOrd="0" destOrd="0" presId="urn:microsoft.com/office/officeart/2005/8/layout/hList1"/>
    <dgm:cxn modelId="{1862C582-5734-4A73-AC65-CABECBF60841}" srcId="{DCA7E447-C8C2-4281-924A-77458B43E2B0}" destId="{6BB8D88E-A240-4642-97C1-3D4CB206670B}" srcOrd="0" destOrd="0" parTransId="{2D68F3E2-509F-4E9C-ACCE-782F7957CAB4}" sibTransId="{A4ADC6E0-AADA-4641-8198-1368A11C2862}"/>
    <dgm:cxn modelId="{4D11DB86-53E9-4C85-A40B-A9FC65DD4CD2}" type="presOf" srcId="{6BB8D88E-A240-4642-97C1-3D4CB206670B}" destId="{FEEADDA6-8997-4DA6-B96E-58565EAA0528}" srcOrd="0" destOrd="0" presId="urn:microsoft.com/office/officeart/2005/8/layout/hList1"/>
    <dgm:cxn modelId="{10F8949E-A699-403D-8675-6331F2535C76}" srcId="{6BB8D88E-A240-4642-97C1-3D4CB206670B}" destId="{17EF6FFF-9B1A-4AA2-9B72-451E72030D4D}" srcOrd="0" destOrd="0" parTransId="{5E3B7232-B64F-43DE-AB5E-DF790808B67E}" sibTransId="{F004383D-F7A9-4D77-BAFA-C650B570AF3F}"/>
    <dgm:cxn modelId="{685A9FAA-9001-47DC-8664-3711B7407B1A}" srcId="{6BB8D88E-A240-4642-97C1-3D4CB206670B}" destId="{33017349-4AB0-4462-A825-956F45579B70}" srcOrd="1" destOrd="0" parTransId="{8AC90FA8-0627-4BC6-A0F0-952BDE1D99EC}" sibTransId="{484C8309-1FCD-433D-99F8-11394D1E70B5}"/>
    <dgm:cxn modelId="{2537B9BF-2468-4B3B-BF82-567E0CCD6EA0}" type="presOf" srcId="{1871BED7-13B9-4E96-9A16-F636F862579A}" destId="{3BBB6774-B2EF-42D6-AAB7-C19EDD67EE57}" srcOrd="0" destOrd="1" presId="urn:microsoft.com/office/officeart/2005/8/layout/hList1"/>
    <dgm:cxn modelId="{70228CCD-9CFD-4D38-8269-C66044C7E58F}" srcId="{E0CD1EDE-FC36-4A0F-A9AC-FDD3CB7D7CE4}" destId="{1871BED7-13B9-4E96-9A16-F636F862579A}" srcOrd="1" destOrd="0" parTransId="{B9D26FC4-B3BC-4CD8-A4F2-DB9840173120}" sibTransId="{021A7E53-2D4C-4724-BB29-B46C1E20EA9D}"/>
    <dgm:cxn modelId="{7B2336EE-99FD-456D-9E76-7180FD9EA135}" srcId="{E0CD1EDE-FC36-4A0F-A9AC-FDD3CB7D7CE4}" destId="{2F765776-ECBC-4442-A5E1-50AD593F156A}" srcOrd="0" destOrd="0" parTransId="{09F8CD5C-5EF6-402B-81B7-516B03915D72}" sibTransId="{4C8DC385-156E-48DB-87DA-609E0661330A}"/>
    <dgm:cxn modelId="{6B6963C2-C4DB-4193-894F-252F69FFF69E}" type="presParOf" srcId="{FCBAD269-0FE7-40B1-AA10-D23B042507B7}" destId="{4717F6C9-C427-4CD8-8157-24FA0BB11A14}" srcOrd="0" destOrd="0" presId="urn:microsoft.com/office/officeart/2005/8/layout/hList1"/>
    <dgm:cxn modelId="{85746BDE-5C9E-4EE9-ACEA-41478D44A4AF}" type="presParOf" srcId="{4717F6C9-C427-4CD8-8157-24FA0BB11A14}" destId="{FEEADDA6-8997-4DA6-B96E-58565EAA0528}" srcOrd="0" destOrd="0" presId="urn:microsoft.com/office/officeart/2005/8/layout/hList1"/>
    <dgm:cxn modelId="{0B17950C-8355-4CEB-890E-320836361136}" type="presParOf" srcId="{4717F6C9-C427-4CD8-8157-24FA0BB11A14}" destId="{E21B130C-08D5-4F38-A104-ABAFC7ADDEC2}" srcOrd="1" destOrd="0" presId="urn:microsoft.com/office/officeart/2005/8/layout/hList1"/>
    <dgm:cxn modelId="{3B44DCE2-FF75-4D27-BF20-920C4E3114EE}" type="presParOf" srcId="{FCBAD269-0FE7-40B1-AA10-D23B042507B7}" destId="{EDD6F3CB-1C93-4482-B5E6-A70B13D0E2FE}" srcOrd="1" destOrd="0" presId="urn:microsoft.com/office/officeart/2005/8/layout/hList1"/>
    <dgm:cxn modelId="{56D441BE-1FF5-46A7-B91D-AE49A3F4B2D6}" type="presParOf" srcId="{FCBAD269-0FE7-40B1-AA10-D23B042507B7}" destId="{056B2F86-57D3-49C1-890F-936A2E9547C4}" srcOrd="2" destOrd="0" presId="urn:microsoft.com/office/officeart/2005/8/layout/hList1"/>
    <dgm:cxn modelId="{41E4C537-B3A5-4C88-B29A-224B521F63B6}" type="presParOf" srcId="{056B2F86-57D3-49C1-890F-936A2E9547C4}" destId="{94DC8EDF-F28A-4B20-9DBF-3BDC71D2EFCB}" srcOrd="0" destOrd="0" presId="urn:microsoft.com/office/officeart/2005/8/layout/hList1"/>
    <dgm:cxn modelId="{81B96401-1FBD-4421-B1B9-BD84B5C9951D}" type="presParOf" srcId="{056B2F86-57D3-49C1-890F-936A2E9547C4}" destId="{3BBB6774-B2EF-42D6-AAB7-C19EDD67EE57}"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C8E8C4-2064-498A-9893-2B3A66EE4BAD}">
      <dsp:nvSpPr>
        <dsp:cNvPr id="0" name=""/>
        <dsp:cNvSpPr/>
      </dsp:nvSpPr>
      <dsp:spPr>
        <a:xfrm>
          <a:off x="0" y="1097613"/>
          <a:ext cx="8128000" cy="554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D9AA54-EA50-42BB-A14B-B84D1353AA8C}">
      <dsp:nvSpPr>
        <dsp:cNvPr id="0" name=""/>
        <dsp:cNvSpPr/>
      </dsp:nvSpPr>
      <dsp:spPr>
        <a:xfrm>
          <a:off x="406400" y="772893"/>
          <a:ext cx="5689600" cy="649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Agent : closing price data is fed</a:t>
          </a:r>
          <a:endParaRPr lang="en-IN" sz="2200" kern="1200" dirty="0">
            <a:latin typeface="Times New Roman" panose="02020603050405020304" pitchFamily="18" charset="0"/>
            <a:cs typeface="Times New Roman" panose="02020603050405020304" pitchFamily="18" charset="0"/>
          </a:endParaRPr>
        </a:p>
      </dsp:txBody>
      <dsp:txXfrm>
        <a:off x="438103" y="804596"/>
        <a:ext cx="5626194" cy="586034"/>
      </dsp:txXfrm>
    </dsp:sp>
    <dsp:sp modelId="{8BE7B4B6-9EA2-4259-AF77-91FAA51B60D5}">
      <dsp:nvSpPr>
        <dsp:cNvPr id="0" name=""/>
        <dsp:cNvSpPr/>
      </dsp:nvSpPr>
      <dsp:spPr>
        <a:xfrm>
          <a:off x="0" y="2095533"/>
          <a:ext cx="8128000" cy="554400"/>
        </a:xfrm>
        <a:prstGeom prst="rect">
          <a:avLst/>
        </a:prstGeom>
        <a:solidFill>
          <a:schemeClr val="lt1">
            <a:alpha val="90000"/>
            <a:hueOff val="0"/>
            <a:satOff val="0"/>
            <a:lumOff val="0"/>
            <a:alphaOff val="0"/>
          </a:schemeClr>
        </a:solidFill>
        <a:ln w="12700" cap="flat" cmpd="sng" algn="ctr">
          <a:solidFill>
            <a:schemeClr val="accent5">
              <a:hueOff val="-3599667"/>
              <a:satOff val="3970"/>
              <a:lumOff val="12352"/>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887833-452C-4836-86AA-3394C69FD36D}">
      <dsp:nvSpPr>
        <dsp:cNvPr id="0" name=""/>
        <dsp:cNvSpPr/>
      </dsp:nvSpPr>
      <dsp:spPr>
        <a:xfrm>
          <a:off x="406400" y="1770813"/>
          <a:ext cx="5689600" cy="649440"/>
        </a:xfrm>
        <a:prstGeom prst="roundRect">
          <a:avLst/>
        </a:prstGeom>
        <a:solidFill>
          <a:schemeClr val="accent5">
            <a:hueOff val="-3599667"/>
            <a:satOff val="3970"/>
            <a:lumOff val="123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Mini- batch samples with state information (state, action, reward, next state) fed to DQN</a:t>
          </a:r>
          <a:endParaRPr lang="en-IN" sz="2200" kern="1200" dirty="0">
            <a:latin typeface="Times New Roman" panose="02020603050405020304" pitchFamily="18" charset="0"/>
            <a:cs typeface="Times New Roman" panose="02020603050405020304" pitchFamily="18" charset="0"/>
          </a:endParaRPr>
        </a:p>
      </dsp:txBody>
      <dsp:txXfrm>
        <a:off x="438103" y="1802516"/>
        <a:ext cx="5626194" cy="586034"/>
      </dsp:txXfrm>
    </dsp:sp>
    <dsp:sp modelId="{ED642DEE-F1DC-4C52-844F-9E70AA2E12EB}">
      <dsp:nvSpPr>
        <dsp:cNvPr id="0" name=""/>
        <dsp:cNvSpPr/>
      </dsp:nvSpPr>
      <dsp:spPr>
        <a:xfrm>
          <a:off x="0" y="3093453"/>
          <a:ext cx="8128000" cy="554400"/>
        </a:xfrm>
        <a:prstGeom prst="rect">
          <a:avLst/>
        </a:prstGeom>
        <a:solidFill>
          <a:schemeClr val="lt1">
            <a:alpha val="90000"/>
            <a:hueOff val="0"/>
            <a:satOff val="0"/>
            <a:lumOff val="0"/>
            <a:alphaOff val="0"/>
          </a:schemeClr>
        </a:solidFill>
        <a:ln w="12700" cap="flat" cmpd="sng" algn="ctr">
          <a:solidFill>
            <a:schemeClr val="accent5">
              <a:hueOff val="-7199333"/>
              <a:satOff val="7940"/>
              <a:lumOff val="247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EDCDA2-70F3-4678-9A80-5EDE06C8CF44}">
      <dsp:nvSpPr>
        <dsp:cNvPr id="0" name=""/>
        <dsp:cNvSpPr/>
      </dsp:nvSpPr>
      <dsp:spPr>
        <a:xfrm>
          <a:off x="406400" y="2768733"/>
          <a:ext cx="5689600" cy="649440"/>
        </a:xfrm>
        <a:prstGeom prst="roundRect">
          <a:avLst/>
        </a:prstGeom>
        <a:solidFill>
          <a:schemeClr val="accent5">
            <a:hueOff val="-7199333"/>
            <a:satOff val="7940"/>
            <a:lumOff val="247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Best action gets outputted</a:t>
          </a:r>
          <a:endParaRPr lang="en-IN" sz="2200" kern="1200" dirty="0">
            <a:latin typeface="Times New Roman" panose="02020603050405020304" pitchFamily="18" charset="0"/>
            <a:cs typeface="Times New Roman" panose="02020603050405020304" pitchFamily="18" charset="0"/>
          </a:endParaRPr>
        </a:p>
      </dsp:txBody>
      <dsp:txXfrm>
        <a:off x="438103" y="2800436"/>
        <a:ext cx="5626194" cy="586034"/>
      </dsp:txXfrm>
    </dsp:sp>
    <dsp:sp modelId="{06CA6666-1A86-4A39-AB75-875137F23A00}">
      <dsp:nvSpPr>
        <dsp:cNvPr id="0" name=""/>
        <dsp:cNvSpPr/>
      </dsp:nvSpPr>
      <dsp:spPr>
        <a:xfrm>
          <a:off x="0" y="4091373"/>
          <a:ext cx="8128000" cy="554400"/>
        </a:xfrm>
        <a:prstGeom prst="rect">
          <a:avLst/>
        </a:prstGeom>
        <a:solidFill>
          <a:schemeClr val="lt1">
            <a:alpha val="90000"/>
            <a:hueOff val="0"/>
            <a:satOff val="0"/>
            <a:lumOff val="0"/>
            <a:alphaOff val="0"/>
          </a:schemeClr>
        </a:solidFill>
        <a:ln w="12700" cap="flat" cmpd="sng" algn="ctr">
          <a:solidFill>
            <a:schemeClr val="accent5">
              <a:hueOff val="-10798999"/>
              <a:satOff val="11910"/>
              <a:lumOff val="37057"/>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2FF78C-E84B-44C8-8323-85FF3EEEF0EF}">
      <dsp:nvSpPr>
        <dsp:cNvPr id="0" name=""/>
        <dsp:cNvSpPr/>
      </dsp:nvSpPr>
      <dsp:spPr>
        <a:xfrm>
          <a:off x="406400" y="3766653"/>
          <a:ext cx="5689600" cy="649440"/>
        </a:xfrm>
        <a:prstGeom prst="roundRect">
          <a:avLst/>
        </a:prstGeom>
        <a:solidFill>
          <a:schemeClr val="accent5">
            <a:hueOff val="-10798999"/>
            <a:satOff val="11910"/>
            <a:lumOff val="37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Buy / sell / hold decision is taken by Agent to maximize rewards for next state</a:t>
          </a:r>
          <a:endParaRPr lang="en-IN" sz="2200" kern="1200" dirty="0">
            <a:latin typeface="Times New Roman" panose="02020603050405020304" pitchFamily="18" charset="0"/>
            <a:cs typeface="Times New Roman" panose="02020603050405020304" pitchFamily="18" charset="0"/>
          </a:endParaRPr>
        </a:p>
      </dsp:txBody>
      <dsp:txXfrm>
        <a:off x="438103" y="3798356"/>
        <a:ext cx="5626194" cy="586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84740-7BA6-46A2-8CB1-3AA4C38DAFD9}">
      <dsp:nvSpPr>
        <dsp:cNvPr id="0" name=""/>
        <dsp:cNvSpPr/>
      </dsp:nvSpPr>
      <dsp:spPr>
        <a:xfrm>
          <a:off x="0" y="0"/>
          <a:ext cx="4733657" cy="2413694"/>
        </a:xfrm>
        <a:prstGeom prst="rect">
          <a:avLst/>
        </a:prstGeom>
        <a:solidFill>
          <a:schemeClr val="accent2">
            <a:shade val="50000"/>
            <a:hueOff val="0"/>
            <a:satOff val="0"/>
            <a:lumOff val="0"/>
            <a:alphaOff val="0"/>
          </a:schemeClr>
        </a:solidFill>
        <a:ln w="571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Times New Roman" panose="02020603050405020304" pitchFamily="18" charset="0"/>
              <a:cs typeface="Times New Roman" panose="02020603050405020304" pitchFamily="18" charset="0"/>
            </a:rPr>
            <a:t>Bellman Equations:</a:t>
          </a:r>
        </a:p>
        <a:p>
          <a:pPr marL="0" lvl="0" indent="0" algn="ctr" defTabSz="622300">
            <a:lnSpc>
              <a:spcPct val="90000"/>
            </a:lnSpc>
            <a:spcBef>
              <a:spcPct val="0"/>
            </a:spcBef>
            <a:spcAft>
              <a:spcPct val="35000"/>
            </a:spcAft>
            <a:buNone/>
          </a:pPr>
          <a:r>
            <a:rPr lang="en-US" sz="1400" kern="1200" dirty="0">
              <a:solidFill>
                <a:schemeClr val="tx1"/>
              </a:solidFill>
              <a:latin typeface="Times New Roman" panose="02020603050405020304" pitchFamily="18" charset="0"/>
              <a:cs typeface="Times New Roman" panose="02020603050405020304" pitchFamily="18" charset="0"/>
            </a:rPr>
            <a:t>A set of equations that decompose the value function and Q-value into the immediate reward plus the discounted future values.</a:t>
          </a:r>
          <a:endParaRPr lang="en-US" sz="1400" b="1" kern="1200" dirty="0">
            <a:solidFill>
              <a:schemeClr val="tx1"/>
            </a:solidFill>
            <a:latin typeface="Times New Roman" panose="02020603050405020304" pitchFamily="18" charset="0"/>
            <a:cs typeface="Times New Roman" panose="02020603050405020304" pitchFamily="18" charset="0"/>
          </a:endParaRPr>
        </a:p>
        <a:p>
          <a:pPr marL="0" lvl="0" indent="0" algn="ctr" defTabSz="622300">
            <a:lnSpc>
              <a:spcPct val="90000"/>
            </a:lnSpc>
            <a:spcBef>
              <a:spcPct val="0"/>
            </a:spcBef>
            <a:spcAft>
              <a:spcPct val="35000"/>
            </a:spcAft>
            <a:buNone/>
          </a:pPr>
          <a:r>
            <a:rPr lang="en-US" sz="1400" b="1" kern="1200" dirty="0">
              <a:solidFill>
                <a:schemeClr val="tx1"/>
              </a:solidFill>
              <a:cs typeface="Times New Roman" panose="02020603050405020304" pitchFamily="18" charset="0"/>
            </a:rPr>
            <a:t>V(s) </a:t>
          </a:r>
          <a:r>
            <a:rPr lang="en-IN" sz="1400" b="1" kern="1200" dirty="0">
              <a:solidFill>
                <a:schemeClr val="tx1"/>
              </a:solidFill>
              <a:cs typeface="Times New Roman" panose="02020603050405020304" pitchFamily="18" charset="0"/>
            </a:rPr>
            <a:t>= E[R</a:t>
          </a:r>
          <a:r>
            <a:rPr lang="en-IN" sz="1400" b="1" kern="1200" baseline="-25000" dirty="0">
              <a:solidFill>
                <a:schemeClr val="tx1"/>
              </a:solidFill>
              <a:cs typeface="Times New Roman" panose="02020603050405020304" pitchFamily="18" charset="0"/>
            </a:rPr>
            <a:t>t+1</a:t>
          </a:r>
          <a:r>
            <a:rPr lang="en-IN" sz="1400" b="1" kern="1200" dirty="0">
              <a:solidFill>
                <a:schemeClr val="tx1"/>
              </a:solidFill>
              <a:cs typeface="Times New Roman" panose="02020603050405020304" pitchFamily="18" charset="0"/>
            </a:rPr>
            <a:t> + </a:t>
          </a:r>
          <a14:m xmlns:a14="http://schemas.microsoft.com/office/drawing/2010/main">
            <m:oMath xmlns:m="http://schemas.openxmlformats.org/officeDocument/2006/math">
              <m:r>
                <a:rPr lang="en-IN" sz="1400" b="1" kern="1200">
                  <a:solidFill>
                    <a:schemeClr val="tx1"/>
                  </a:solidFill>
                  <a:latin typeface="Cambria Math" panose="02040503050406030204" pitchFamily="18" charset="0"/>
                  <a:cs typeface="Times New Roman" panose="02020603050405020304" pitchFamily="18" charset="0"/>
                </a:rPr>
                <m:t>𝛾</m:t>
              </m:r>
            </m:oMath>
          </a14:m>
          <a:r>
            <a:rPr lang="en-IN" sz="1400" b="1" kern="1200" dirty="0">
              <a:solidFill>
                <a:schemeClr val="tx1"/>
              </a:solidFill>
              <a:cs typeface="Times New Roman" panose="02020603050405020304" pitchFamily="18" charset="0"/>
            </a:rPr>
            <a:t>V(s</a:t>
          </a:r>
          <a:r>
            <a:rPr lang="en-IN" sz="1400" b="1" kern="1200" baseline="-25000" dirty="0">
              <a:solidFill>
                <a:schemeClr val="tx1"/>
              </a:solidFill>
              <a:cs typeface="Times New Roman" panose="02020603050405020304" pitchFamily="18" charset="0"/>
            </a:rPr>
            <a:t>t+1</a:t>
          </a:r>
          <a:r>
            <a:rPr lang="en-IN" sz="1400" b="1" kern="1200" dirty="0">
              <a:solidFill>
                <a:schemeClr val="tx1"/>
              </a:solidFill>
              <a:cs typeface="Times New Roman" panose="02020603050405020304" pitchFamily="18" charset="0"/>
            </a:rPr>
            <a:t>)|S</a:t>
          </a:r>
          <a:r>
            <a:rPr lang="en-IN" sz="1400" b="1" kern="1200" baseline="-25000" dirty="0">
              <a:solidFill>
                <a:schemeClr val="tx1"/>
              </a:solidFill>
              <a:cs typeface="Times New Roman" panose="02020603050405020304" pitchFamily="18" charset="0"/>
            </a:rPr>
            <a:t>t</a:t>
          </a:r>
          <a:r>
            <a:rPr lang="en-IN" sz="1400" b="1" kern="1200" dirty="0">
              <a:solidFill>
                <a:schemeClr val="tx1"/>
              </a:solidFill>
              <a:cs typeface="Times New Roman" panose="02020603050405020304" pitchFamily="18" charset="0"/>
            </a:rPr>
            <a:t> = s]</a:t>
          </a:r>
          <a:endParaRPr lang="en-IN" sz="1400" b="1" kern="1200" baseline="30000" dirty="0">
            <a:solidFill>
              <a:schemeClr val="tx1"/>
            </a:solidFill>
            <a:cs typeface="Times New Roman" panose="02020603050405020304" pitchFamily="18" charset="0"/>
          </a:endParaRPr>
        </a:p>
        <a:p>
          <a:pPr marL="0" lvl="0" indent="0" algn="ctr" defTabSz="622300">
            <a:lnSpc>
              <a:spcPct val="90000"/>
            </a:lnSpc>
            <a:spcBef>
              <a:spcPct val="0"/>
            </a:spcBef>
            <a:spcAft>
              <a:spcPct val="35000"/>
            </a:spcAft>
            <a:buNone/>
          </a:pPr>
          <a:r>
            <a:rPr lang="en-IN" sz="1400" b="1" kern="1200" dirty="0">
              <a:solidFill>
                <a:schemeClr val="tx1"/>
              </a:solidFill>
              <a:cs typeface="Times New Roman" panose="02020603050405020304" pitchFamily="18" charset="0"/>
            </a:rPr>
            <a:t>q*(s,a) = E[R</a:t>
          </a:r>
          <a:r>
            <a:rPr lang="en-IN" sz="1400" b="1" kern="1200" baseline="-25000" dirty="0">
              <a:solidFill>
                <a:schemeClr val="tx1"/>
              </a:solidFill>
              <a:cs typeface="Times New Roman" panose="02020603050405020304" pitchFamily="18" charset="0"/>
            </a:rPr>
            <a:t>t+1</a:t>
          </a:r>
          <a:r>
            <a:rPr lang="en-IN" sz="1400" b="1" kern="1200" dirty="0">
              <a:solidFill>
                <a:schemeClr val="tx1"/>
              </a:solidFill>
              <a:cs typeface="Times New Roman" panose="02020603050405020304" pitchFamily="18" charset="0"/>
            </a:rPr>
            <a:t> + </a:t>
          </a:r>
          <a14:m xmlns:a14="http://schemas.microsoft.com/office/drawing/2010/main">
            <m:oMath xmlns:m="http://schemas.openxmlformats.org/officeDocument/2006/math">
              <m:r>
                <a:rPr lang="en-IN" sz="1400" b="1" kern="1200">
                  <a:solidFill>
                    <a:schemeClr val="tx1"/>
                  </a:solidFill>
                  <a:latin typeface="Cambria Math" panose="02040503050406030204" pitchFamily="18" charset="0"/>
                  <a:cs typeface="Times New Roman" panose="02020603050405020304" pitchFamily="18" charset="0"/>
                </a:rPr>
                <m:t>𝛾</m:t>
              </m:r>
            </m:oMath>
          </a14:m>
          <a:r>
            <a:rPr lang="en-IN" sz="1400" b="1" kern="1200" dirty="0">
              <a:solidFill>
                <a:schemeClr val="tx1"/>
              </a:solidFill>
              <a:cs typeface="Times New Roman" panose="02020603050405020304" pitchFamily="18" charset="0"/>
            </a:rPr>
            <a:t>maxa’q*(s’,a’)]</a:t>
          </a:r>
          <a:endParaRPr lang="en-IN" sz="1400" kern="1200" dirty="0">
            <a:solidFill>
              <a:schemeClr val="tx1"/>
            </a:solidFill>
            <a:latin typeface="Times New Roman" panose="02020603050405020304" pitchFamily="18" charset="0"/>
            <a:cs typeface="Times New Roman" panose="02020603050405020304" pitchFamily="18" charset="0"/>
          </a:endParaRPr>
        </a:p>
      </dsp:txBody>
      <dsp:txXfrm>
        <a:off x="0" y="0"/>
        <a:ext cx="4733657" cy="2413694"/>
      </dsp:txXfrm>
    </dsp:sp>
    <dsp:sp modelId="{8E49FB5A-B850-4E79-BA28-FBC597374B9F}">
      <dsp:nvSpPr>
        <dsp:cNvPr id="0" name=""/>
        <dsp:cNvSpPr/>
      </dsp:nvSpPr>
      <dsp:spPr>
        <a:xfrm>
          <a:off x="4964898" y="313967"/>
          <a:ext cx="1903680" cy="2014059"/>
        </a:xfrm>
        <a:prstGeom prst="rect">
          <a:avLst/>
        </a:prstGeom>
        <a:solidFill>
          <a:schemeClr val="accent2">
            <a:shade val="50000"/>
            <a:hueOff val="90305"/>
            <a:satOff val="-852"/>
            <a:lumOff val="22788"/>
            <a:alphaOff val="0"/>
          </a:schemeClr>
        </a:solidFill>
        <a:ln w="571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Times New Roman" panose="02020603050405020304" pitchFamily="18" charset="0"/>
              <a:cs typeface="Times New Roman" panose="02020603050405020304" pitchFamily="18" charset="0"/>
            </a:rPr>
            <a:t>Markov Decision Process:</a:t>
          </a:r>
        </a:p>
        <a:p>
          <a:pPr marL="0" lvl="0" indent="0" algn="ctr" defTabSz="622300">
            <a:lnSpc>
              <a:spcPct val="90000"/>
            </a:lnSpc>
            <a:spcBef>
              <a:spcPct val="0"/>
            </a:spcBef>
            <a:spcAft>
              <a:spcPct val="35000"/>
            </a:spcAft>
            <a:buNone/>
          </a:pPr>
          <a:r>
            <a:rPr lang="en-US" sz="1400" kern="1200" dirty="0">
              <a:solidFill>
                <a:schemeClr val="tx1"/>
              </a:solidFill>
              <a:latin typeface="Times New Roman" panose="02020603050405020304" pitchFamily="18" charset="0"/>
              <a:cs typeface="Times New Roman" panose="02020603050405020304" pitchFamily="18" charset="0"/>
            </a:rPr>
            <a:t>Markov Decision Process describes an environment for reinforcement learning.</a:t>
          </a:r>
        </a:p>
      </dsp:txBody>
      <dsp:txXfrm>
        <a:off x="4964898" y="313967"/>
        <a:ext cx="1903680" cy="2014059"/>
      </dsp:txXfrm>
    </dsp:sp>
    <dsp:sp modelId="{1997508B-549D-401F-BD73-71EC07CADB28}">
      <dsp:nvSpPr>
        <dsp:cNvPr id="0" name=""/>
        <dsp:cNvSpPr/>
      </dsp:nvSpPr>
      <dsp:spPr>
        <a:xfrm>
          <a:off x="7191269" y="110713"/>
          <a:ext cx="4022824" cy="2413694"/>
        </a:xfrm>
        <a:prstGeom prst="rect">
          <a:avLst/>
        </a:prstGeom>
        <a:solidFill>
          <a:schemeClr val="accent2">
            <a:shade val="50000"/>
            <a:hueOff val="180611"/>
            <a:satOff val="-1705"/>
            <a:lumOff val="45576"/>
            <a:alphaOff val="0"/>
          </a:schemeClr>
        </a:solidFill>
        <a:ln w="571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US" sz="1400" kern="12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gn="ctr" defTabSz="622300">
            <a:lnSpc>
              <a:spcPct val="90000"/>
            </a:lnSpc>
            <a:spcBef>
              <a:spcPct val="0"/>
            </a:spcBef>
            <a:spcAft>
              <a:spcPct val="35000"/>
            </a:spcAft>
            <a:buNone/>
          </a:pPr>
          <a:r>
            <a:rPr lang="en-US" sz="1400" b="1" kern="12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Temporal Difference Learning:</a:t>
          </a:r>
        </a:p>
        <a:p>
          <a:pPr marL="0" lvl="0" indent="0" algn="ctr" defTabSz="622300">
            <a:lnSpc>
              <a:spcPct val="90000"/>
            </a:lnSpc>
            <a:spcBef>
              <a:spcPct val="0"/>
            </a:spcBef>
            <a:spcAft>
              <a:spcPct val="35000"/>
            </a:spcAft>
            <a:buNone/>
          </a:pPr>
          <a:r>
            <a:rPr lang="en-US" sz="1400" kern="12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1400" kern="1200" spc="-6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key</a:t>
          </a:r>
          <a:r>
            <a:rPr lang="en-US" sz="1400" kern="1200" spc="-5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idea</a:t>
          </a:r>
          <a:r>
            <a:rPr lang="en-US" sz="1400" kern="1200" spc="-5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a:t>
          </a:r>
          <a:r>
            <a:rPr lang="en-US" sz="1400" kern="1200" spc="-5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TD</a:t>
          </a:r>
          <a:r>
            <a:rPr lang="en-US" sz="1400" kern="1200" spc="-5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learning</a:t>
          </a:r>
          <a:r>
            <a:rPr lang="en-US" sz="1400" kern="1200" spc="-3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1400" kern="1200" spc="-6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1400" kern="1200" spc="-4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update</a:t>
          </a:r>
          <a:r>
            <a:rPr lang="en-US" sz="1400" kern="1200" spc="-4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1400" kern="1200" spc="-6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value</a:t>
          </a:r>
          <a:r>
            <a:rPr lang="en-US" sz="1400" kern="1200" spc="-5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function</a:t>
          </a:r>
          <a:r>
            <a:rPr lang="en-US" sz="1400" kern="1200" spc="3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V(S,) toward</a:t>
          </a:r>
          <a:r>
            <a:rPr lang="en-US" sz="1400" kern="1200" spc="-2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z="1400" kern="1200" spc="-5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estimated </a:t>
          </a:r>
          <a:r>
            <a:rPr lang="en-US" sz="14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return  (known as the </a:t>
          </a:r>
          <a:r>
            <a:rPr lang="en-US" sz="1400" i="1"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TD target).</a:t>
          </a:r>
        </a:p>
        <a:p>
          <a:pPr marL="0" lvl="0" indent="0" algn="ctr" defTabSz="622300">
            <a:lnSpc>
              <a:spcPct val="90000"/>
            </a:lnSpc>
            <a:spcBef>
              <a:spcPct val="0"/>
            </a:spcBef>
            <a:spcAft>
              <a:spcPct val="35000"/>
            </a:spcAft>
            <a:buNone/>
          </a:pPr>
          <a:r>
            <a:rPr lang="en-US" sz="1400" b="1" kern="1200" dirty="0">
              <a:solidFill>
                <a:schemeClr val="tx1"/>
              </a:solidFill>
              <a:cs typeface="Times New Roman" panose="02020603050405020304" pitchFamily="18" charset="0"/>
            </a:rPr>
            <a:t>V(s</a:t>
          </a:r>
          <a:r>
            <a:rPr lang="en-US" sz="1400" b="1" kern="1200" baseline="-25000" dirty="0">
              <a:solidFill>
                <a:schemeClr val="tx1"/>
              </a:solidFill>
              <a:cs typeface="Times New Roman" panose="02020603050405020304" pitchFamily="18" charset="0"/>
            </a:rPr>
            <a:t>t</a:t>
          </a:r>
          <a:r>
            <a:rPr lang="en-US" sz="1400" b="1" kern="1200" dirty="0">
              <a:solidFill>
                <a:schemeClr val="tx1"/>
              </a:solidFill>
              <a:cs typeface="Times New Roman" panose="02020603050405020304" pitchFamily="18" charset="0"/>
            </a:rPr>
            <a:t>) </a:t>
          </a:r>
          <a:r>
            <a:rPr lang="en-US" sz="1400" b="1" kern="1200" dirty="0">
              <a:solidFill>
                <a:schemeClr val="tx1"/>
              </a:solidFill>
              <a:cs typeface="Times New Roman" panose="02020603050405020304" pitchFamily="18" charset="0"/>
              <a:sym typeface="Wingdings" panose="05000000000000000000" pitchFamily="2" charset="2"/>
            </a:rPr>
            <a:t> V(s</a:t>
          </a:r>
          <a:r>
            <a:rPr lang="en-US" sz="1400" b="1" kern="1200" baseline="-25000" dirty="0">
              <a:solidFill>
                <a:schemeClr val="tx1"/>
              </a:solidFill>
              <a:cs typeface="Times New Roman" panose="02020603050405020304" pitchFamily="18" charset="0"/>
              <a:sym typeface="Wingdings" panose="05000000000000000000" pitchFamily="2" charset="2"/>
            </a:rPr>
            <a:t>t</a:t>
          </a:r>
          <a:r>
            <a:rPr lang="en-US" sz="1400" b="1" kern="1200" dirty="0">
              <a:solidFill>
                <a:schemeClr val="tx1"/>
              </a:solidFill>
              <a:cs typeface="Times New Roman" panose="02020603050405020304" pitchFamily="18" charset="0"/>
              <a:sym typeface="Wingdings" panose="05000000000000000000" pitchFamily="2" charset="2"/>
            </a:rPr>
            <a:t>) + </a:t>
          </a:r>
          <a14:m xmlns:a14="http://schemas.microsoft.com/office/drawing/2010/main">
            <m:oMath xmlns:m="http://schemas.openxmlformats.org/officeDocument/2006/math">
              <m:r>
                <a:rPr lang="en-US" sz="1400" b="1" kern="1200">
                  <a:solidFill>
                    <a:schemeClr val="tx1"/>
                  </a:solidFill>
                  <a:latin typeface="Cambria Math" panose="02040503050406030204" pitchFamily="18" charset="0"/>
                  <a:cs typeface="Times New Roman" panose="02020603050405020304" pitchFamily="18" charset="0"/>
                  <a:sym typeface="Wingdings" panose="05000000000000000000" pitchFamily="2" charset="2"/>
                </a:rPr>
                <m:t>𝜶</m:t>
              </m:r>
            </m:oMath>
          </a14:m>
          <a:r>
            <a:rPr lang="en-US" sz="1400" b="1" kern="1200" dirty="0">
              <a:solidFill>
                <a:schemeClr val="tx1"/>
              </a:solidFill>
              <a:cs typeface="Times New Roman" panose="02020603050405020304" pitchFamily="18" charset="0"/>
              <a:sym typeface="Wingdings" panose="05000000000000000000" pitchFamily="2" charset="2"/>
            </a:rPr>
            <a:t>(R</a:t>
          </a:r>
          <a:r>
            <a:rPr lang="en-US" sz="1400" b="1" kern="1200" baseline="-25000" dirty="0">
              <a:solidFill>
                <a:schemeClr val="tx1"/>
              </a:solidFill>
              <a:cs typeface="Times New Roman" panose="02020603050405020304" pitchFamily="18" charset="0"/>
              <a:sym typeface="Wingdings" panose="05000000000000000000" pitchFamily="2" charset="2"/>
            </a:rPr>
            <a:t>t+1</a:t>
          </a:r>
          <a:r>
            <a:rPr lang="en-US" sz="1400" b="1" kern="1200" dirty="0">
              <a:solidFill>
                <a:schemeClr val="tx1"/>
              </a:solidFill>
              <a:cs typeface="Times New Roman" panose="02020603050405020304" pitchFamily="18" charset="0"/>
              <a:sym typeface="Wingdings" panose="05000000000000000000" pitchFamily="2" charset="2"/>
            </a:rPr>
            <a:t> + </a:t>
          </a:r>
          <a14:m xmlns:a14="http://schemas.microsoft.com/office/drawing/2010/main">
            <m:oMath xmlns:m="http://schemas.openxmlformats.org/officeDocument/2006/math">
              <m:r>
                <a:rPr lang="en-US" sz="1400" b="1" kern="1200">
                  <a:solidFill>
                    <a:schemeClr val="tx1"/>
                  </a:solidFill>
                  <a:latin typeface="Cambria Math" panose="02040503050406030204" pitchFamily="18" charset="0"/>
                  <a:cs typeface="Times New Roman" panose="02020603050405020304" pitchFamily="18" charset="0"/>
                  <a:sym typeface="Wingdings" panose="05000000000000000000" pitchFamily="2" charset="2"/>
                </a:rPr>
                <m:t>𝜸</m:t>
              </m:r>
            </m:oMath>
          </a14:m>
          <a:r>
            <a:rPr lang="en-US" sz="1400" b="1" kern="1200" dirty="0">
              <a:solidFill>
                <a:schemeClr val="tx1"/>
              </a:solidFill>
              <a:cs typeface="Times New Roman" panose="02020603050405020304" pitchFamily="18" charset="0"/>
              <a:sym typeface="Wingdings" panose="05000000000000000000" pitchFamily="2" charset="2"/>
            </a:rPr>
            <a:t>V(s</a:t>
          </a:r>
          <a:r>
            <a:rPr lang="en-US" sz="1400" b="1" kern="1200" baseline="-25000" dirty="0">
              <a:solidFill>
                <a:schemeClr val="tx1"/>
              </a:solidFill>
              <a:cs typeface="Times New Roman" panose="02020603050405020304" pitchFamily="18" charset="0"/>
              <a:sym typeface="Wingdings" panose="05000000000000000000" pitchFamily="2" charset="2"/>
            </a:rPr>
            <a:t>t+1</a:t>
          </a:r>
          <a:r>
            <a:rPr lang="en-US" sz="1400" b="1" kern="1200" dirty="0">
              <a:solidFill>
                <a:schemeClr val="tx1"/>
              </a:solidFill>
              <a:cs typeface="Times New Roman" panose="02020603050405020304" pitchFamily="18" charset="0"/>
              <a:sym typeface="Wingdings" panose="05000000000000000000" pitchFamily="2" charset="2"/>
            </a:rPr>
            <a:t>) – V(s</a:t>
          </a:r>
          <a:r>
            <a:rPr lang="en-US" sz="1400" b="1" kern="1200" baseline="-25000" dirty="0">
              <a:solidFill>
                <a:schemeClr val="tx1"/>
              </a:solidFill>
              <a:cs typeface="Times New Roman" panose="02020603050405020304" pitchFamily="18" charset="0"/>
              <a:sym typeface="Wingdings" panose="05000000000000000000" pitchFamily="2" charset="2"/>
            </a:rPr>
            <a:t>t</a:t>
          </a:r>
          <a:r>
            <a:rPr lang="en-US" sz="1400" b="1" kern="1200" dirty="0">
              <a:solidFill>
                <a:schemeClr val="tx1"/>
              </a:solidFill>
              <a:cs typeface="Times New Roman" panose="02020603050405020304" pitchFamily="18" charset="0"/>
              <a:sym typeface="Wingdings" panose="05000000000000000000" pitchFamily="2" charset="2"/>
            </a:rPr>
            <a:t>))</a:t>
          </a:r>
          <a:endParaRPr lang="en-US" sz="1400" b="1" kern="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p>
          <a:pPr marL="0" lvl="0" indent="0" algn="ctr" defTabSz="622300">
            <a:lnSpc>
              <a:spcPct val="90000"/>
            </a:lnSpc>
            <a:spcBef>
              <a:spcPct val="0"/>
            </a:spcBef>
            <a:spcAft>
              <a:spcPct val="35000"/>
            </a:spcAft>
            <a:buNone/>
          </a:pPr>
          <a:r>
            <a:rPr lang="en-US" sz="1400" kern="1200" spc="-10" dirty="0">
              <a:solidFill>
                <a:schemeClr val="tx1"/>
              </a:solidFill>
              <a:latin typeface="Times New Roman" panose="02020603050405020304" pitchFamily="18" charset="0"/>
              <a:cs typeface="Times New Roman" panose="02020603050405020304" pitchFamily="18" charset="0"/>
            </a:rPr>
            <a:t>Similarly, for Q-value estimation:</a:t>
          </a:r>
          <a:endParaRPr lang="en-IN" sz="1400" kern="1200" spc="-10" dirty="0">
            <a:solidFill>
              <a:schemeClr val="tx1"/>
            </a:solidFill>
            <a:latin typeface="Times New Roman" panose="02020603050405020304" pitchFamily="18" charset="0"/>
            <a:cs typeface="Times New Roman" panose="02020603050405020304" pitchFamily="18" charset="0"/>
          </a:endParaRPr>
        </a:p>
        <a:p>
          <a:pPr marL="0" lvl="0" indent="0" algn="ctr" defTabSz="622300">
            <a:lnSpc>
              <a:spcPct val="90000"/>
            </a:lnSpc>
            <a:spcBef>
              <a:spcPct val="0"/>
            </a:spcBef>
            <a:spcAft>
              <a:spcPct val="35000"/>
            </a:spcAft>
            <a:buNone/>
          </a:pPr>
          <a:r>
            <a:rPr lang="en-US" sz="1400" b="1" kern="1200" dirty="0">
              <a:solidFill>
                <a:schemeClr val="tx1"/>
              </a:solidFill>
              <a:cs typeface="Times New Roman" panose="02020603050405020304" pitchFamily="18" charset="0"/>
              <a:sym typeface="Wingdings" panose="05000000000000000000" pitchFamily="2" charset="2"/>
            </a:rPr>
            <a:t>Q(s</a:t>
          </a:r>
          <a:r>
            <a:rPr lang="en-US" sz="1400" b="1" kern="1200" baseline="-25000" dirty="0">
              <a:solidFill>
                <a:schemeClr val="tx1"/>
              </a:solidFill>
              <a:cs typeface="Times New Roman" panose="02020603050405020304" pitchFamily="18" charset="0"/>
              <a:sym typeface="Wingdings" panose="05000000000000000000" pitchFamily="2" charset="2"/>
            </a:rPr>
            <a:t>t</a:t>
          </a:r>
          <a:r>
            <a:rPr lang="en-US" sz="1400" b="1" kern="1200" dirty="0">
              <a:solidFill>
                <a:schemeClr val="tx1"/>
              </a:solidFill>
              <a:cs typeface="Times New Roman" panose="02020603050405020304" pitchFamily="18" charset="0"/>
              <a:sym typeface="Wingdings" panose="05000000000000000000" pitchFamily="2" charset="2"/>
            </a:rPr>
            <a:t>, a</a:t>
          </a:r>
          <a:r>
            <a:rPr lang="en-US" sz="1400" b="1" kern="1200" baseline="-25000" dirty="0">
              <a:solidFill>
                <a:schemeClr val="tx1"/>
              </a:solidFill>
              <a:cs typeface="Times New Roman" panose="02020603050405020304" pitchFamily="18" charset="0"/>
              <a:sym typeface="Wingdings" panose="05000000000000000000" pitchFamily="2" charset="2"/>
            </a:rPr>
            <a:t>t</a:t>
          </a:r>
          <a:r>
            <a:rPr lang="en-US" sz="1400" b="1" kern="1200" dirty="0">
              <a:solidFill>
                <a:schemeClr val="tx1"/>
              </a:solidFill>
              <a:cs typeface="Times New Roman" panose="02020603050405020304" pitchFamily="18" charset="0"/>
              <a:sym typeface="Wingdings" panose="05000000000000000000" pitchFamily="2" charset="2"/>
            </a:rPr>
            <a:t>)  Q(s</a:t>
          </a:r>
          <a:r>
            <a:rPr lang="en-US" sz="1400" b="1" kern="1200" baseline="-25000" dirty="0">
              <a:solidFill>
                <a:schemeClr val="tx1"/>
              </a:solidFill>
              <a:cs typeface="Times New Roman" panose="02020603050405020304" pitchFamily="18" charset="0"/>
              <a:sym typeface="Wingdings" panose="05000000000000000000" pitchFamily="2" charset="2"/>
            </a:rPr>
            <a:t>t</a:t>
          </a:r>
          <a:r>
            <a:rPr lang="en-US" sz="1400" b="1" kern="1200" dirty="0">
              <a:solidFill>
                <a:schemeClr val="tx1"/>
              </a:solidFill>
              <a:cs typeface="Times New Roman" panose="02020603050405020304" pitchFamily="18" charset="0"/>
              <a:sym typeface="Wingdings" panose="05000000000000000000" pitchFamily="2" charset="2"/>
            </a:rPr>
            <a:t>, a</a:t>
          </a:r>
          <a:r>
            <a:rPr lang="en-US" sz="1400" b="1" kern="1200" baseline="-25000" dirty="0">
              <a:solidFill>
                <a:schemeClr val="tx1"/>
              </a:solidFill>
              <a:cs typeface="Times New Roman" panose="02020603050405020304" pitchFamily="18" charset="0"/>
              <a:sym typeface="Wingdings" panose="05000000000000000000" pitchFamily="2" charset="2"/>
            </a:rPr>
            <a:t>t</a:t>
          </a:r>
          <a:r>
            <a:rPr lang="en-US" sz="1400" b="1" kern="1200" dirty="0">
              <a:solidFill>
                <a:schemeClr val="tx1"/>
              </a:solidFill>
              <a:cs typeface="Times New Roman" panose="02020603050405020304" pitchFamily="18" charset="0"/>
              <a:sym typeface="Wingdings" panose="05000000000000000000" pitchFamily="2" charset="2"/>
            </a:rPr>
            <a:t>) + </a:t>
          </a:r>
          <a14:m xmlns:a14="http://schemas.microsoft.com/office/drawing/2010/main">
            <m:oMath xmlns:m="http://schemas.openxmlformats.org/officeDocument/2006/math">
              <m:r>
                <a:rPr lang="en-US" sz="1400" b="1" kern="1200">
                  <a:solidFill>
                    <a:schemeClr val="tx1"/>
                  </a:solidFill>
                  <a:latin typeface="Cambria Math" panose="02040503050406030204" pitchFamily="18" charset="0"/>
                  <a:cs typeface="Times New Roman" panose="02020603050405020304" pitchFamily="18" charset="0"/>
                  <a:sym typeface="Wingdings" panose="05000000000000000000" pitchFamily="2" charset="2"/>
                </a:rPr>
                <m:t>𝜶</m:t>
              </m:r>
            </m:oMath>
          </a14:m>
          <a:r>
            <a:rPr lang="en-US" sz="1400" b="1" kern="1200" dirty="0">
              <a:solidFill>
                <a:schemeClr val="tx1"/>
              </a:solidFill>
              <a:cs typeface="Times New Roman" panose="02020603050405020304" pitchFamily="18" charset="0"/>
              <a:sym typeface="Wingdings" panose="05000000000000000000" pitchFamily="2" charset="2"/>
            </a:rPr>
            <a:t>(R</a:t>
          </a:r>
          <a:r>
            <a:rPr lang="en-US" sz="1400" b="1" kern="1200" baseline="-25000" dirty="0">
              <a:solidFill>
                <a:schemeClr val="tx1"/>
              </a:solidFill>
              <a:cs typeface="Times New Roman" panose="02020603050405020304" pitchFamily="18" charset="0"/>
              <a:sym typeface="Wingdings" panose="05000000000000000000" pitchFamily="2" charset="2"/>
            </a:rPr>
            <a:t>t+1</a:t>
          </a:r>
          <a:r>
            <a:rPr lang="en-US" sz="1400" b="1" kern="1200" dirty="0">
              <a:solidFill>
                <a:schemeClr val="tx1"/>
              </a:solidFill>
              <a:cs typeface="Times New Roman" panose="02020603050405020304" pitchFamily="18" charset="0"/>
              <a:sym typeface="Wingdings" panose="05000000000000000000" pitchFamily="2" charset="2"/>
            </a:rPr>
            <a:t> + </a:t>
          </a:r>
          <a14:m xmlns:a14="http://schemas.microsoft.com/office/drawing/2010/main">
            <m:oMath xmlns:m="http://schemas.openxmlformats.org/officeDocument/2006/math">
              <m:r>
                <a:rPr lang="en-US" sz="1400" b="1" kern="1200">
                  <a:solidFill>
                    <a:schemeClr val="tx1"/>
                  </a:solidFill>
                  <a:latin typeface="Cambria Math" panose="02040503050406030204" pitchFamily="18" charset="0"/>
                  <a:cs typeface="Times New Roman" panose="02020603050405020304" pitchFamily="18" charset="0"/>
                  <a:sym typeface="Wingdings" panose="05000000000000000000" pitchFamily="2" charset="2"/>
                </a:rPr>
                <m:t>𝜸</m:t>
              </m:r>
              <m:r>
                <a:rPr lang="en-IN" sz="1400" b="1" kern="1200">
                  <a:solidFill>
                    <a:schemeClr val="tx1"/>
                  </a:solidFill>
                  <a:latin typeface="Cambria Math" panose="02040503050406030204" pitchFamily="18" charset="0"/>
                  <a:cs typeface="Times New Roman" panose="02020603050405020304" pitchFamily="18" charset="0"/>
                  <a:sym typeface="Wingdings" panose="05000000000000000000" pitchFamily="2" charset="2"/>
                </a:rPr>
                <m:t>𝐐</m:t>
              </m:r>
            </m:oMath>
          </a14:m>
          <a:r>
            <a:rPr lang="en-US" sz="1400" b="1" kern="1200" dirty="0">
              <a:solidFill>
                <a:schemeClr val="tx1"/>
              </a:solidFill>
              <a:cs typeface="Times New Roman" panose="02020603050405020304" pitchFamily="18" charset="0"/>
              <a:sym typeface="Wingdings" panose="05000000000000000000" pitchFamily="2" charset="2"/>
            </a:rPr>
            <a:t>(s</a:t>
          </a:r>
          <a:r>
            <a:rPr lang="en-US" sz="1400" b="1" kern="1200" baseline="-25000" dirty="0">
              <a:solidFill>
                <a:schemeClr val="tx1"/>
              </a:solidFill>
              <a:cs typeface="Times New Roman" panose="02020603050405020304" pitchFamily="18" charset="0"/>
              <a:sym typeface="Wingdings" panose="05000000000000000000" pitchFamily="2" charset="2"/>
            </a:rPr>
            <a:t>t+1</a:t>
          </a:r>
          <a:r>
            <a:rPr lang="en-US" sz="1400" b="1" kern="1200" dirty="0">
              <a:solidFill>
                <a:schemeClr val="tx1"/>
              </a:solidFill>
              <a:cs typeface="Times New Roman" panose="02020603050405020304" pitchFamily="18" charset="0"/>
              <a:sym typeface="Wingdings" panose="05000000000000000000" pitchFamily="2" charset="2"/>
            </a:rPr>
            <a:t>, a</a:t>
          </a:r>
          <a:r>
            <a:rPr lang="en-US" sz="1400" b="1" kern="1200" baseline="-25000" dirty="0">
              <a:solidFill>
                <a:schemeClr val="tx1"/>
              </a:solidFill>
              <a:cs typeface="Times New Roman" panose="02020603050405020304" pitchFamily="18" charset="0"/>
              <a:sym typeface="Wingdings" panose="05000000000000000000" pitchFamily="2" charset="2"/>
            </a:rPr>
            <a:t>t+1</a:t>
          </a:r>
          <a:r>
            <a:rPr lang="en-US" sz="1400" b="1" kern="1200" dirty="0">
              <a:solidFill>
                <a:schemeClr val="tx1"/>
              </a:solidFill>
              <a:cs typeface="Times New Roman" panose="02020603050405020304" pitchFamily="18" charset="0"/>
              <a:sym typeface="Wingdings" panose="05000000000000000000" pitchFamily="2" charset="2"/>
            </a:rPr>
            <a:t>) – Q(s</a:t>
          </a:r>
          <a:r>
            <a:rPr lang="en-US" sz="1400" b="1" kern="1200" baseline="-25000" dirty="0">
              <a:solidFill>
                <a:schemeClr val="tx1"/>
              </a:solidFill>
              <a:cs typeface="Times New Roman" panose="02020603050405020304" pitchFamily="18" charset="0"/>
              <a:sym typeface="Wingdings" panose="05000000000000000000" pitchFamily="2" charset="2"/>
            </a:rPr>
            <a:t>t</a:t>
          </a:r>
          <a:r>
            <a:rPr lang="en-US" sz="1400" b="1" kern="1200" dirty="0">
              <a:solidFill>
                <a:schemeClr val="tx1"/>
              </a:solidFill>
              <a:cs typeface="Times New Roman" panose="02020603050405020304" pitchFamily="18" charset="0"/>
              <a:sym typeface="Wingdings" panose="05000000000000000000" pitchFamily="2" charset="2"/>
            </a:rPr>
            <a:t>, a</a:t>
          </a:r>
          <a:r>
            <a:rPr lang="en-US" sz="1400" b="1" kern="1200" baseline="-25000" dirty="0">
              <a:solidFill>
                <a:schemeClr val="tx1"/>
              </a:solidFill>
              <a:cs typeface="Times New Roman" panose="02020603050405020304" pitchFamily="18" charset="0"/>
              <a:sym typeface="Wingdings" panose="05000000000000000000" pitchFamily="2" charset="2"/>
            </a:rPr>
            <a:t>t</a:t>
          </a:r>
          <a:r>
            <a:rPr lang="en-US" sz="1400" b="1" kern="1200" dirty="0">
              <a:solidFill>
                <a:schemeClr val="tx1"/>
              </a:solidFill>
              <a:cs typeface="Times New Roman" panose="02020603050405020304" pitchFamily="18" charset="0"/>
              <a:sym typeface="Wingdings" panose="05000000000000000000" pitchFamily="2" charset="2"/>
            </a:rPr>
            <a:t>))</a:t>
          </a:r>
          <a:endParaRPr lang="en-IN" sz="1400" kern="1200" dirty="0">
            <a:solidFill>
              <a:schemeClr val="tx1"/>
            </a:solidFill>
            <a:latin typeface="Times New Roman" panose="02020603050405020304" pitchFamily="18" charset="0"/>
            <a:cs typeface="Times New Roman" panose="02020603050405020304" pitchFamily="18" charset="0"/>
          </a:endParaRPr>
        </a:p>
      </dsp:txBody>
      <dsp:txXfrm>
        <a:off x="7191269" y="110713"/>
        <a:ext cx="4022824" cy="2413694"/>
      </dsp:txXfrm>
    </dsp:sp>
    <dsp:sp modelId="{5C1AD4CF-CBC9-4AD7-BFD9-AF966298A4B2}">
      <dsp:nvSpPr>
        <dsp:cNvPr id="0" name=""/>
        <dsp:cNvSpPr/>
      </dsp:nvSpPr>
      <dsp:spPr>
        <a:xfrm>
          <a:off x="754912" y="2639855"/>
          <a:ext cx="5019478" cy="2413694"/>
        </a:xfrm>
        <a:prstGeom prst="rect">
          <a:avLst/>
        </a:prstGeom>
        <a:solidFill>
          <a:schemeClr val="accent2">
            <a:shade val="50000"/>
            <a:hueOff val="90305"/>
            <a:satOff val="-852"/>
            <a:lumOff val="22788"/>
            <a:alphaOff val="0"/>
          </a:schemeClr>
        </a:solidFill>
        <a:ln w="571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US" sz="1400" b="1" kern="1200" dirty="0">
            <a:solidFill>
              <a:schemeClr val="tx1"/>
            </a:solidFill>
            <a:latin typeface="Times New Roman" panose="02020603050405020304" pitchFamily="18" charset="0"/>
            <a:cs typeface="Times New Roman" panose="02020603050405020304" pitchFamily="18" charset="0"/>
          </a:endParaRPr>
        </a:p>
        <a:p>
          <a:pPr marL="0" lvl="0" indent="0" algn="ctr" defTabSz="622300">
            <a:lnSpc>
              <a:spcPct val="90000"/>
            </a:lnSpc>
            <a:spcBef>
              <a:spcPct val="0"/>
            </a:spcBef>
            <a:spcAft>
              <a:spcPct val="35000"/>
            </a:spcAft>
            <a:buNone/>
          </a:pPr>
          <a:endParaRPr lang="en-US" sz="1400" b="1" kern="1200" dirty="0">
            <a:solidFill>
              <a:schemeClr val="tx1"/>
            </a:solidFill>
            <a:latin typeface="Times New Roman" panose="02020603050405020304" pitchFamily="18" charset="0"/>
            <a:cs typeface="Times New Roman" panose="02020603050405020304" pitchFamily="18" charset="0"/>
          </a:endParaRPr>
        </a:p>
        <a:p>
          <a:pPr marL="0" lvl="0" indent="0" algn="ctr" defTabSz="622300">
            <a:lnSpc>
              <a:spcPct val="90000"/>
            </a:lnSpc>
            <a:spcBef>
              <a:spcPct val="0"/>
            </a:spcBef>
            <a:spcAft>
              <a:spcPct val="35000"/>
            </a:spcAft>
            <a:buNone/>
          </a:pPr>
          <a:r>
            <a:rPr lang="en-US" sz="1400" b="1" kern="1200" dirty="0">
              <a:solidFill>
                <a:schemeClr val="tx1"/>
              </a:solidFill>
              <a:latin typeface="Times New Roman" panose="02020603050405020304" pitchFamily="18" charset="0"/>
              <a:cs typeface="Times New Roman" panose="02020603050405020304" pitchFamily="18" charset="0"/>
            </a:rPr>
            <a:t>Q-learning &amp; DQN:</a:t>
          </a:r>
        </a:p>
        <a:p>
          <a:pPr marL="0" lvl="0" indent="0" algn="ctr" defTabSz="622300">
            <a:lnSpc>
              <a:spcPct val="90000"/>
            </a:lnSpc>
            <a:spcBef>
              <a:spcPct val="0"/>
            </a:spcBef>
            <a:spcAft>
              <a:spcPct val="35000"/>
            </a:spcAft>
            <a:buNone/>
          </a:pPr>
          <a:endParaRPr lang="en-US" sz="1400" b="1" kern="1200" dirty="0">
            <a:solidFill>
              <a:schemeClr val="tx1"/>
            </a:solidFill>
            <a:latin typeface="Times New Roman" panose="02020603050405020304" pitchFamily="18" charset="0"/>
            <a:cs typeface="Times New Roman" panose="02020603050405020304" pitchFamily="18" charset="0"/>
          </a:endParaRPr>
        </a:p>
        <a:p>
          <a:pPr marL="0" lvl="0" indent="0" algn="ctr" defTabSz="622300">
            <a:lnSpc>
              <a:spcPct val="90000"/>
            </a:lnSpc>
            <a:spcBef>
              <a:spcPct val="0"/>
            </a:spcBef>
            <a:spcAft>
              <a:spcPct val="35000"/>
            </a:spcAft>
            <a:buNone/>
          </a:pPr>
          <a:r>
            <a:rPr lang="en-US" sz="14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Q learning</a:t>
          </a:r>
          <a:r>
            <a:rPr lang="en-US" sz="1400" kern="1200" spc="-5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algorithm</a:t>
          </a:r>
          <a:r>
            <a:rPr lang="en-US" sz="1400" kern="1200" spc="-3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evaluates</a:t>
          </a:r>
          <a:r>
            <a:rPr lang="en-US" sz="1400" kern="1200" spc="-4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which</a:t>
          </a:r>
          <a:r>
            <a:rPr lang="en-US" sz="1400" kern="1200" spc="-3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action</a:t>
          </a:r>
          <a:r>
            <a:rPr lang="en-US" sz="1400" kern="1200" spc="-2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to take</a:t>
          </a:r>
          <a:r>
            <a:rPr lang="en-US" sz="1400" kern="1200" spc="-7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based</a:t>
          </a:r>
          <a:r>
            <a:rPr lang="en-US" sz="1400" kern="1200" spc="-6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on</a:t>
          </a:r>
          <a:r>
            <a:rPr lang="en-US" sz="1400" kern="1200" spc="-6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400" kern="1200" spc="-6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Q-value</a:t>
          </a:r>
          <a:r>
            <a:rPr lang="en-US" sz="1400" kern="1200" spc="-6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function.</a:t>
          </a:r>
        </a:p>
        <a:p>
          <a:pPr marL="0" lvl="0" indent="0" algn="ctr" defTabSz="622300">
            <a:lnSpc>
              <a:spcPct val="90000"/>
            </a:lnSpc>
            <a:spcBef>
              <a:spcPct val="0"/>
            </a:spcBef>
            <a:spcAft>
              <a:spcPct val="35000"/>
            </a:spcAft>
            <a:buNone/>
          </a:pPr>
          <a:endParaRPr lang="en-US" sz="1400" b="1" kern="1200" dirty="0">
            <a:solidFill>
              <a:schemeClr val="tx1"/>
            </a:solidFill>
            <a:effectLst/>
            <a:latin typeface="Times New Roman" panose="02020603050405020304" pitchFamily="18" charset="0"/>
            <a:cs typeface="Times New Roman" panose="02020603050405020304" pitchFamily="18" charset="0"/>
          </a:endParaRPr>
        </a:p>
        <a:p>
          <a:pPr marL="0" lvl="0" indent="0" algn="ctr" defTabSz="622300">
            <a:lnSpc>
              <a:spcPct val="90000"/>
            </a:lnSpc>
            <a:spcBef>
              <a:spcPct val="0"/>
            </a:spcBef>
            <a:spcAft>
              <a:spcPct val="35000"/>
            </a:spcAft>
            <a:buNone/>
          </a:pPr>
          <a:r>
            <a:rPr lang="en-IN" sz="1400" kern="1200" dirty="0">
              <a:solidFill>
                <a:schemeClr val="tx1"/>
              </a:solidFill>
              <a:latin typeface="Times New Roman" panose="02020603050405020304" pitchFamily="18" charset="0"/>
              <a:cs typeface="Times New Roman" panose="02020603050405020304" pitchFamily="18" charset="0"/>
            </a:rPr>
            <a:t>Through the use of a Deep Neural Network, we will try to find the optimum weights for which the rewards are maximized. ANN and DNN learn to map states to values or state action pairs to Q values.</a:t>
          </a:r>
          <a:endParaRPr lang="en-US" sz="1400" b="1" kern="1200" dirty="0">
            <a:solidFill>
              <a:schemeClr val="tx1"/>
            </a:solidFill>
            <a:latin typeface="Times New Roman" panose="02020603050405020304" pitchFamily="18" charset="0"/>
            <a:cs typeface="Times New Roman" panose="02020603050405020304" pitchFamily="18" charset="0"/>
          </a:endParaRPr>
        </a:p>
        <a:p>
          <a:pPr marL="0" lvl="0" indent="0" algn="ctr" defTabSz="622300">
            <a:lnSpc>
              <a:spcPct val="90000"/>
            </a:lnSpc>
            <a:spcBef>
              <a:spcPct val="0"/>
            </a:spcBef>
            <a:spcAft>
              <a:spcPct val="35000"/>
            </a:spcAft>
            <a:buNone/>
          </a:pPr>
          <a:endParaRPr lang="en-US" sz="1400" kern="1200" dirty="0">
            <a:solidFill>
              <a:schemeClr val="tx1"/>
            </a:solidFill>
            <a:latin typeface="Times New Roman" panose="02020603050405020304" pitchFamily="18" charset="0"/>
            <a:cs typeface="Times New Roman" panose="02020603050405020304" pitchFamily="18" charset="0"/>
          </a:endParaRPr>
        </a:p>
        <a:p>
          <a:pPr marL="0" lvl="0" indent="0" algn="ctr" defTabSz="622300">
            <a:lnSpc>
              <a:spcPct val="90000"/>
            </a:lnSpc>
            <a:spcBef>
              <a:spcPct val="0"/>
            </a:spcBef>
            <a:spcAft>
              <a:spcPct val="35000"/>
            </a:spcAft>
            <a:buNone/>
          </a:pPr>
          <a:endParaRPr lang="en-US" sz="1400" kern="1200" dirty="0">
            <a:solidFill>
              <a:schemeClr val="tx1"/>
            </a:solidFill>
            <a:latin typeface="Times New Roman" panose="02020603050405020304" pitchFamily="18" charset="0"/>
            <a:cs typeface="Times New Roman" panose="02020603050405020304" pitchFamily="18" charset="0"/>
          </a:endParaRPr>
        </a:p>
        <a:p>
          <a:pPr marL="0" lvl="0" indent="0" algn="ctr" defTabSz="622300">
            <a:lnSpc>
              <a:spcPct val="90000"/>
            </a:lnSpc>
            <a:spcBef>
              <a:spcPct val="0"/>
            </a:spcBef>
            <a:spcAft>
              <a:spcPct val="35000"/>
            </a:spcAft>
            <a:buNone/>
          </a:pPr>
          <a:endParaRPr lang="en-US" sz="1400" kern="1200" dirty="0">
            <a:solidFill>
              <a:schemeClr val="tx1"/>
            </a:solidFill>
            <a:latin typeface="Times New Roman" panose="02020603050405020304" pitchFamily="18" charset="0"/>
            <a:cs typeface="Times New Roman" panose="02020603050405020304" pitchFamily="18" charset="0"/>
          </a:endParaRPr>
        </a:p>
      </dsp:txBody>
      <dsp:txXfrm>
        <a:off x="754912" y="2639855"/>
        <a:ext cx="5019478" cy="24136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E753E-0B78-4D5A-AC4C-84BDACC08297}">
      <dsp:nvSpPr>
        <dsp:cNvPr id="0" name=""/>
        <dsp:cNvSpPr/>
      </dsp:nvSpPr>
      <dsp:spPr>
        <a:xfrm>
          <a:off x="0" y="0"/>
          <a:ext cx="1146554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28EB6D-EE4C-4B99-B55C-EF384F620278}">
      <dsp:nvSpPr>
        <dsp:cNvPr id="0" name=""/>
        <dsp:cNvSpPr/>
      </dsp:nvSpPr>
      <dsp:spPr>
        <a:xfrm>
          <a:off x="0" y="0"/>
          <a:ext cx="2667843" cy="264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kern="1200" dirty="0">
              <a:solidFill>
                <a:schemeClr val="bg1"/>
              </a:solidFill>
              <a:latin typeface="Times New Roman" panose="02020603050405020304" pitchFamily="18" charset="0"/>
              <a:cs typeface="Times New Roman" panose="02020603050405020304" pitchFamily="18" charset="0"/>
            </a:rPr>
            <a:t>Experience Replay</a:t>
          </a:r>
          <a:endParaRPr lang="en-IN" sz="3200" b="1" kern="1200" dirty="0">
            <a:solidFill>
              <a:schemeClr val="bg1"/>
            </a:solidFill>
            <a:latin typeface="Times New Roman" panose="02020603050405020304" pitchFamily="18" charset="0"/>
            <a:cs typeface="Times New Roman" panose="02020603050405020304" pitchFamily="18" charset="0"/>
          </a:endParaRPr>
        </a:p>
      </dsp:txBody>
      <dsp:txXfrm>
        <a:off x="0" y="0"/>
        <a:ext cx="2667843" cy="2649993"/>
      </dsp:txXfrm>
    </dsp:sp>
    <dsp:sp modelId="{62FC0250-9D6B-445A-BFD7-73932986D808}">
      <dsp:nvSpPr>
        <dsp:cNvPr id="0" name=""/>
        <dsp:cNvSpPr/>
      </dsp:nvSpPr>
      <dsp:spPr>
        <a:xfrm>
          <a:off x="2797670" y="41406"/>
          <a:ext cx="6794285" cy="828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bg1"/>
              </a:solidFill>
              <a:latin typeface="Times New Roman" panose="02020603050405020304" pitchFamily="18" charset="0"/>
              <a:cs typeface="Times New Roman" panose="02020603050405020304" pitchFamily="18" charset="0"/>
            </a:rPr>
            <a:t>Neural</a:t>
          </a:r>
          <a:r>
            <a:rPr lang="en-US" sz="2000" kern="1200" baseline="0" dirty="0">
              <a:solidFill>
                <a:schemeClr val="bg1"/>
              </a:solidFill>
              <a:latin typeface="Times New Roman" panose="02020603050405020304" pitchFamily="18" charset="0"/>
              <a:cs typeface="Times New Roman" panose="02020603050405020304" pitchFamily="18" charset="0"/>
            </a:rPr>
            <a:t> network is trained based on observed experience</a:t>
          </a:r>
          <a:endParaRPr lang="en-IN" sz="2000" kern="1200" dirty="0">
            <a:solidFill>
              <a:schemeClr val="bg1"/>
            </a:solidFill>
            <a:latin typeface="Times New Roman" panose="02020603050405020304" pitchFamily="18" charset="0"/>
            <a:cs typeface="Times New Roman" panose="02020603050405020304" pitchFamily="18" charset="0"/>
          </a:endParaRPr>
        </a:p>
      </dsp:txBody>
      <dsp:txXfrm>
        <a:off x="2797670" y="41406"/>
        <a:ext cx="6794285" cy="828122"/>
      </dsp:txXfrm>
    </dsp:sp>
    <dsp:sp modelId="{9EF8CD41-F829-401C-9769-BFC785AF8C25}">
      <dsp:nvSpPr>
        <dsp:cNvPr id="0" name=""/>
        <dsp:cNvSpPr/>
      </dsp:nvSpPr>
      <dsp:spPr>
        <a:xfrm>
          <a:off x="2667843" y="869528"/>
          <a:ext cx="692411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51EAC2-503F-45D4-9805-804197F63AD1}">
      <dsp:nvSpPr>
        <dsp:cNvPr id="0" name=""/>
        <dsp:cNvSpPr/>
      </dsp:nvSpPr>
      <dsp:spPr>
        <a:xfrm>
          <a:off x="2797670" y="910935"/>
          <a:ext cx="8655172" cy="828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accent6">
                  <a:lumMod val="20000"/>
                  <a:lumOff val="80000"/>
                </a:schemeClr>
              </a:solidFill>
              <a:latin typeface="Times New Roman" panose="02020603050405020304" pitchFamily="18" charset="0"/>
              <a:cs typeface="Times New Roman" panose="02020603050405020304" pitchFamily="18" charset="0"/>
            </a:rPr>
            <a:t>improves data efficiency, removes correlations in the observation sequences</a:t>
          </a:r>
          <a:endParaRPr lang="en-IN" sz="2000" kern="1200" dirty="0">
            <a:latin typeface="Times New Roman" panose="02020603050405020304" pitchFamily="18" charset="0"/>
            <a:cs typeface="Times New Roman" panose="02020603050405020304" pitchFamily="18" charset="0"/>
          </a:endParaRPr>
        </a:p>
      </dsp:txBody>
      <dsp:txXfrm>
        <a:off x="2797670" y="910935"/>
        <a:ext cx="8655172" cy="828122"/>
      </dsp:txXfrm>
    </dsp:sp>
    <dsp:sp modelId="{E4674529-6D4C-48D1-B01D-C89A4E98C235}">
      <dsp:nvSpPr>
        <dsp:cNvPr id="0" name=""/>
        <dsp:cNvSpPr/>
      </dsp:nvSpPr>
      <dsp:spPr>
        <a:xfrm>
          <a:off x="2667843" y="1739057"/>
          <a:ext cx="692411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22A7C4-DE5D-40FB-B0C9-F0F25C776218}">
      <dsp:nvSpPr>
        <dsp:cNvPr id="0" name=""/>
        <dsp:cNvSpPr/>
      </dsp:nvSpPr>
      <dsp:spPr>
        <a:xfrm>
          <a:off x="2797670" y="1780464"/>
          <a:ext cx="6794285" cy="828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1" kern="1200" dirty="0">
              <a:solidFill>
                <a:schemeClr val="accent6">
                  <a:lumMod val="40000"/>
                  <a:lumOff val="60000"/>
                </a:schemeClr>
              </a:solidFill>
              <a:latin typeface="Times New Roman" panose="02020603050405020304" pitchFamily="18" charset="0"/>
              <a:cs typeface="Times New Roman" panose="02020603050405020304" pitchFamily="18" charset="0"/>
            </a:rPr>
            <a:t>Periodically Updated Target-</a:t>
          </a:r>
          <a:r>
            <a:rPr lang="en-US" sz="2000" b="1" kern="1200" dirty="0">
              <a:solidFill>
                <a:schemeClr val="accent6">
                  <a:lumMod val="40000"/>
                  <a:lumOff val="60000"/>
                </a:schemeClr>
              </a:solidFill>
              <a:latin typeface="Times New Roman" panose="02020603050405020304" pitchFamily="18" charset="0"/>
              <a:cs typeface="Times New Roman" panose="02020603050405020304" pitchFamily="18" charset="0"/>
            </a:rPr>
            <a:t> </a:t>
          </a:r>
          <a:r>
            <a:rPr lang="en-US" sz="2000" kern="1200" dirty="0">
              <a:solidFill>
                <a:schemeClr val="accent6">
                  <a:lumMod val="20000"/>
                  <a:lumOff val="80000"/>
                </a:schemeClr>
              </a:solidFill>
              <a:latin typeface="Times New Roman" panose="02020603050405020304" pitchFamily="18" charset="0"/>
              <a:cs typeface="Times New Roman" panose="02020603050405020304" pitchFamily="18" charset="0"/>
            </a:rPr>
            <a:t>This modification makes the training more stable as it over- comes the short-term oscillations.</a:t>
          </a:r>
          <a:endParaRPr lang="en-IN" sz="2000" kern="1200" dirty="0">
            <a:latin typeface="Times New Roman" panose="02020603050405020304" pitchFamily="18" charset="0"/>
            <a:cs typeface="Times New Roman" panose="02020603050405020304" pitchFamily="18" charset="0"/>
          </a:endParaRPr>
        </a:p>
      </dsp:txBody>
      <dsp:txXfrm>
        <a:off x="2797670" y="1780464"/>
        <a:ext cx="6794285" cy="828122"/>
      </dsp:txXfrm>
    </dsp:sp>
    <dsp:sp modelId="{2C224100-5100-4A86-B19A-CC4719EE75BD}">
      <dsp:nvSpPr>
        <dsp:cNvPr id="0" name=""/>
        <dsp:cNvSpPr/>
      </dsp:nvSpPr>
      <dsp:spPr>
        <a:xfrm>
          <a:off x="2667843" y="2608586"/>
          <a:ext cx="692411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E753E-0B78-4D5A-AC4C-84BDACC08297}">
      <dsp:nvSpPr>
        <dsp:cNvPr id="0" name=""/>
        <dsp:cNvSpPr/>
      </dsp:nvSpPr>
      <dsp:spPr>
        <a:xfrm>
          <a:off x="0" y="0"/>
          <a:ext cx="116140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28EB6D-EE4C-4B99-B55C-EF384F620278}">
      <dsp:nvSpPr>
        <dsp:cNvPr id="0" name=""/>
        <dsp:cNvSpPr/>
      </dsp:nvSpPr>
      <dsp:spPr>
        <a:xfrm>
          <a:off x="0" y="0"/>
          <a:ext cx="2322813" cy="264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kern="1200" dirty="0">
              <a:solidFill>
                <a:schemeClr val="bg1"/>
              </a:solidFill>
              <a:latin typeface="Times New Roman" panose="02020603050405020304" pitchFamily="18" charset="0"/>
              <a:cs typeface="Times New Roman" panose="02020603050405020304" pitchFamily="18" charset="0"/>
            </a:rPr>
            <a:t>Loss Function</a:t>
          </a:r>
          <a:endParaRPr lang="en-IN" sz="3200" b="1" kern="1200" dirty="0">
            <a:solidFill>
              <a:schemeClr val="bg1"/>
            </a:solidFill>
            <a:latin typeface="Times New Roman" panose="02020603050405020304" pitchFamily="18" charset="0"/>
            <a:cs typeface="Times New Roman" panose="02020603050405020304" pitchFamily="18" charset="0"/>
          </a:endParaRPr>
        </a:p>
      </dsp:txBody>
      <dsp:txXfrm>
        <a:off x="0" y="0"/>
        <a:ext cx="2322813" cy="2649993"/>
      </dsp:txXfrm>
    </dsp:sp>
    <dsp:sp modelId="{62FC0250-9D6B-445A-BFD7-73932986D808}">
      <dsp:nvSpPr>
        <dsp:cNvPr id="0" name=""/>
        <dsp:cNvSpPr/>
      </dsp:nvSpPr>
      <dsp:spPr>
        <a:xfrm>
          <a:off x="2497024" y="41406"/>
          <a:ext cx="9117043" cy="828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accent6">
                  <a:lumMod val="20000"/>
                  <a:lumOff val="80000"/>
                </a:schemeClr>
              </a:solidFill>
              <a:latin typeface="Times New Roman" panose="02020603050405020304" pitchFamily="18" charset="0"/>
              <a:cs typeface="Times New Roman" panose="02020603050405020304" pitchFamily="18" charset="0"/>
            </a:rPr>
            <a:t>The loss function is as follows:</a:t>
          </a:r>
        </a:p>
        <a:p>
          <a:pPr marL="0" lvl="0" indent="0" algn="l" defTabSz="889000">
            <a:lnSpc>
              <a:spcPct val="90000"/>
            </a:lnSpc>
            <a:spcBef>
              <a:spcPct val="0"/>
            </a:spcBef>
            <a:spcAft>
              <a:spcPct val="35000"/>
            </a:spcAft>
            <a:buSzPts val="1050"/>
            <a:buNone/>
          </a:pPr>
          <a:r>
            <a:rPr lang="en-US" sz="2000" b="1" kern="1200" dirty="0">
              <a:solidFill>
                <a:schemeClr val="accent6">
                  <a:lumMod val="40000"/>
                  <a:lumOff val="60000"/>
                </a:schemeClr>
              </a:solidFill>
              <a:cs typeface="Times New Roman" panose="02020603050405020304" pitchFamily="18" charset="0"/>
            </a:rPr>
            <a:t>L(</a:t>
          </a:r>
          <a14:m xmlns:a14="http://schemas.microsoft.com/office/drawing/2010/main">
            <m:oMath xmlns:m="http://schemas.openxmlformats.org/officeDocument/2006/math">
              <m:r>
                <a:rPr lang="en-US" sz="2000" b="1" kern="1200">
                  <a:solidFill>
                    <a:schemeClr val="accent6">
                      <a:lumMod val="40000"/>
                      <a:lumOff val="60000"/>
                    </a:schemeClr>
                  </a:solidFill>
                  <a:latin typeface="Cambria Math" panose="02040503050406030204" pitchFamily="18" charset="0"/>
                  <a:cs typeface="Times New Roman" panose="02020603050405020304" pitchFamily="18" charset="0"/>
                </a:rPr>
                <m:t>𝜽</m:t>
              </m:r>
              <m:r>
                <a:rPr lang="en-IN" sz="2000" b="1" kern="1200" baseline="-25000">
                  <a:solidFill>
                    <a:schemeClr val="accent6">
                      <a:lumMod val="40000"/>
                      <a:lumOff val="60000"/>
                    </a:schemeClr>
                  </a:solidFill>
                  <a:latin typeface="Cambria Math" panose="02040503050406030204" pitchFamily="18" charset="0"/>
                  <a:cs typeface="Times New Roman" panose="02020603050405020304" pitchFamily="18" charset="0"/>
                </a:rPr>
                <m:t>𝐢</m:t>
              </m:r>
            </m:oMath>
          </a14:m>
          <a:r>
            <a:rPr lang="en-US" sz="2000" b="1" kern="1200" dirty="0">
              <a:solidFill>
                <a:schemeClr val="accent6">
                  <a:lumMod val="40000"/>
                  <a:lumOff val="60000"/>
                </a:schemeClr>
              </a:solidFill>
              <a:cs typeface="Times New Roman" panose="02020603050405020304" pitchFamily="18" charset="0"/>
            </a:rPr>
            <a:t>) = E[(r + </a:t>
          </a:r>
          <a14:m xmlns:a14="http://schemas.microsoft.com/office/drawing/2010/main">
            <m:oMath xmlns:m="http://schemas.openxmlformats.org/officeDocument/2006/math">
              <m:r>
                <a:rPr lang="en-US" sz="2000" b="1" kern="1200">
                  <a:solidFill>
                    <a:schemeClr val="accent6">
                      <a:lumMod val="40000"/>
                      <a:lumOff val="60000"/>
                    </a:schemeClr>
                  </a:solidFill>
                  <a:latin typeface="Cambria Math" panose="02040503050406030204" pitchFamily="18" charset="0"/>
                  <a:cs typeface="Times New Roman" panose="02020603050405020304" pitchFamily="18" charset="0"/>
                </a:rPr>
                <m:t>𝜸</m:t>
              </m:r>
            </m:oMath>
          </a14:m>
          <a:r>
            <a:rPr lang="en-US" sz="2000" b="1" kern="1200" dirty="0">
              <a:solidFill>
                <a:schemeClr val="accent6">
                  <a:lumMod val="40000"/>
                  <a:lumOff val="60000"/>
                </a:schemeClr>
              </a:solidFill>
              <a:cs typeface="Times New Roman" panose="02020603050405020304" pitchFamily="18" charset="0"/>
            </a:rPr>
            <a:t>maxQ(s’, a’; </a:t>
          </a:r>
          <a14:m xmlns:a14="http://schemas.microsoft.com/office/drawing/2010/main">
            <m:oMath xmlns:m="http://schemas.openxmlformats.org/officeDocument/2006/math">
              <m:r>
                <a:rPr lang="en-US" sz="2000" b="1" kern="1200">
                  <a:solidFill>
                    <a:schemeClr val="accent6">
                      <a:lumMod val="40000"/>
                      <a:lumOff val="60000"/>
                    </a:schemeClr>
                  </a:solidFill>
                  <a:latin typeface="Cambria Math" panose="02040503050406030204" pitchFamily="18" charset="0"/>
                  <a:cs typeface="Times New Roman" panose="02020603050405020304" pitchFamily="18" charset="0"/>
                </a:rPr>
                <m:t>𝜽</m:t>
              </m:r>
            </m:oMath>
          </a14:m>
          <a:r>
            <a:rPr lang="en-US" sz="2000" b="1" kern="1200" baseline="-25000" dirty="0">
              <a:solidFill>
                <a:schemeClr val="accent6">
                  <a:lumMod val="40000"/>
                  <a:lumOff val="60000"/>
                </a:schemeClr>
              </a:solidFill>
              <a:cs typeface="Times New Roman" panose="02020603050405020304" pitchFamily="18" charset="0"/>
            </a:rPr>
            <a:t>i-1</a:t>
          </a:r>
          <a:r>
            <a:rPr lang="en-US" sz="2000" b="1" kern="1200" dirty="0">
              <a:solidFill>
                <a:schemeClr val="accent6">
                  <a:lumMod val="40000"/>
                  <a:lumOff val="60000"/>
                </a:schemeClr>
              </a:solidFill>
              <a:cs typeface="Times New Roman" panose="02020603050405020304" pitchFamily="18" charset="0"/>
            </a:rPr>
            <a:t>) – Q(s, a; </a:t>
          </a:r>
          <a14:m xmlns:a14="http://schemas.microsoft.com/office/drawing/2010/main">
            <m:oMath xmlns:m="http://schemas.openxmlformats.org/officeDocument/2006/math">
              <m:r>
                <a:rPr lang="en-US" sz="2000" b="1" kern="1200">
                  <a:solidFill>
                    <a:schemeClr val="accent6">
                      <a:lumMod val="40000"/>
                      <a:lumOff val="60000"/>
                    </a:schemeClr>
                  </a:solidFill>
                  <a:latin typeface="Cambria Math" panose="02040503050406030204" pitchFamily="18" charset="0"/>
                  <a:cs typeface="Times New Roman" panose="02020603050405020304" pitchFamily="18" charset="0"/>
                </a:rPr>
                <m:t>𝜽</m:t>
              </m:r>
            </m:oMath>
          </a14:m>
          <a:r>
            <a:rPr lang="en-US" sz="2000" b="1" kern="1200" baseline="-25000" dirty="0">
              <a:solidFill>
                <a:schemeClr val="accent6">
                  <a:lumMod val="40000"/>
                  <a:lumOff val="60000"/>
                </a:schemeClr>
              </a:solidFill>
              <a:cs typeface="Times New Roman" panose="02020603050405020304" pitchFamily="18" charset="0"/>
            </a:rPr>
            <a:t>i</a:t>
          </a:r>
          <a:r>
            <a:rPr lang="en-US" sz="2000" b="1" kern="1200" dirty="0">
              <a:solidFill>
                <a:schemeClr val="accent6">
                  <a:lumMod val="40000"/>
                  <a:lumOff val="60000"/>
                </a:schemeClr>
              </a:solidFill>
              <a:cs typeface="Times New Roman" panose="02020603050405020304" pitchFamily="18" charset="0"/>
            </a:rPr>
            <a:t>))</a:t>
          </a:r>
          <a:r>
            <a:rPr lang="en-US" sz="2000" b="1" kern="1200" baseline="30000" dirty="0">
              <a:solidFill>
                <a:schemeClr val="accent6">
                  <a:lumMod val="40000"/>
                  <a:lumOff val="60000"/>
                </a:schemeClr>
              </a:solidFill>
              <a:cs typeface="Times New Roman" panose="02020603050405020304" pitchFamily="18" charset="0"/>
            </a:rPr>
            <a:t>2</a:t>
          </a:r>
          <a:r>
            <a:rPr lang="en-US" sz="2000" b="1" kern="1200" dirty="0">
              <a:solidFill>
                <a:schemeClr val="accent6">
                  <a:lumMod val="40000"/>
                  <a:lumOff val="60000"/>
                </a:schemeClr>
              </a:solidFill>
              <a:cs typeface="Times New Roman" panose="02020603050405020304" pitchFamily="18" charset="0"/>
            </a:rPr>
            <a:t>]</a:t>
          </a:r>
          <a:endParaRPr lang="en-IN" sz="2000" kern="1200" dirty="0">
            <a:latin typeface="Times New Roman" panose="02020603050405020304" pitchFamily="18" charset="0"/>
            <a:cs typeface="Times New Roman" panose="02020603050405020304" pitchFamily="18" charset="0"/>
          </a:endParaRPr>
        </a:p>
      </dsp:txBody>
      <dsp:txXfrm>
        <a:off x="2497024" y="41406"/>
        <a:ext cx="9117043" cy="828122"/>
      </dsp:txXfrm>
    </dsp:sp>
    <dsp:sp modelId="{9EF8CD41-F829-401C-9769-BFC785AF8C25}">
      <dsp:nvSpPr>
        <dsp:cNvPr id="0" name=""/>
        <dsp:cNvSpPr/>
      </dsp:nvSpPr>
      <dsp:spPr>
        <a:xfrm>
          <a:off x="2322813" y="869528"/>
          <a:ext cx="929125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51EAC2-503F-45D4-9805-804197F63AD1}">
      <dsp:nvSpPr>
        <dsp:cNvPr id="0" name=""/>
        <dsp:cNvSpPr/>
      </dsp:nvSpPr>
      <dsp:spPr>
        <a:xfrm>
          <a:off x="2497024" y="910935"/>
          <a:ext cx="9117043" cy="828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accent6">
                  <a:lumMod val="20000"/>
                  <a:lumOff val="80000"/>
                </a:schemeClr>
              </a:solidFill>
              <a:latin typeface="Times New Roman" panose="02020603050405020304" pitchFamily="18" charset="0"/>
              <a:cs typeface="Times New Roman" panose="02020603050405020304" pitchFamily="18" charset="0"/>
            </a:rPr>
            <a:t>To learn the network parameters, the algorithm applies gradient descent</a:t>
          </a:r>
          <a:endParaRPr lang="en-IN" sz="2000" kern="1200" dirty="0">
            <a:latin typeface="Times New Roman" panose="02020603050405020304" pitchFamily="18" charset="0"/>
            <a:cs typeface="Times New Roman" panose="02020603050405020304" pitchFamily="18" charset="0"/>
          </a:endParaRPr>
        </a:p>
      </dsp:txBody>
      <dsp:txXfrm>
        <a:off x="2497024" y="910935"/>
        <a:ext cx="9117043" cy="828122"/>
      </dsp:txXfrm>
    </dsp:sp>
    <dsp:sp modelId="{E4674529-6D4C-48D1-B01D-C89A4E98C235}">
      <dsp:nvSpPr>
        <dsp:cNvPr id="0" name=""/>
        <dsp:cNvSpPr/>
      </dsp:nvSpPr>
      <dsp:spPr>
        <a:xfrm>
          <a:off x="2322813" y="1739057"/>
          <a:ext cx="929125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22A7C4-DE5D-40FB-B0C9-F0F25C776218}">
      <dsp:nvSpPr>
        <dsp:cNvPr id="0" name=""/>
        <dsp:cNvSpPr/>
      </dsp:nvSpPr>
      <dsp:spPr>
        <a:xfrm>
          <a:off x="2497024" y="1780464"/>
          <a:ext cx="9117043" cy="828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accent6">
                  <a:lumMod val="20000"/>
                  <a:lumOff val="80000"/>
                </a:schemeClr>
              </a:solidFill>
              <a:latin typeface="Times New Roman" panose="02020603050405020304" pitchFamily="18" charset="0"/>
              <a:cs typeface="Times New Roman" panose="02020603050405020304" pitchFamily="18" charset="0"/>
            </a:rPr>
            <a:t>A loss function defined as the squared difference between the DQN's estimate of the target and its estimate of the Q- value of the current state-action pair, Q(</a:t>
          </a:r>
          <a:r>
            <a:rPr lang="en-US" sz="2000" kern="1200" dirty="0" err="1">
              <a:solidFill>
                <a:schemeClr val="accent6">
                  <a:lumMod val="20000"/>
                  <a:lumOff val="80000"/>
                </a:schemeClr>
              </a:solidFill>
              <a:latin typeface="Times New Roman" panose="02020603050405020304" pitchFamily="18" charset="0"/>
              <a:cs typeface="Times New Roman" panose="02020603050405020304" pitchFamily="18" charset="0"/>
            </a:rPr>
            <a:t>s,a</a:t>
          </a:r>
          <a:r>
            <a:rPr lang="en-US" sz="2000" kern="1200" dirty="0">
              <a:solidFill>
                <a:schemeClr val="accent6">
                  <a:lumMod val="20000"/>
                  <a:lumOff val="80000"/>
                </a:schemeClr>
              </a:solidFill>
              <a:latin typeface="Times New Roman" panose="02020603050405020304" pitchFamily="18" charset="0"/>
              <a:cs typeface="Times New Roman" panose="02020603050405020304" pitchFamily="18" charset="0"/>
            </a:rPr>
            <a:t>:</a:t>
          </a:r>
          <a:r>
            <a:rPr lang="el-GR" sz="2000" kern="1200" dirty="0">
              <a:solidFill>
                <a:schemeClr val="accent6">
                  <a:lumMod val="20000"/>
                  <a:lumOff val="80000"/>
                </a:schemeClr>
              </a:solidFill>
              <a:latin typeface="Times New Roman" panose="02020603050405020304" pitchFamily="18" charset="0"/>
              <a:cs typeface="Times New Roman" panose="02020603050405020304" pitchFamily="18" charset="0"/>
            </a:rPr>
            <a:t>θ</a:t>
          </a:r>
          <a:r>
            <a:rPr lang="en-US" sz="2000" kern="1200" dirty="0">
              <a:solidFill>
                <a:schemeClr val="accent6">
                  <a:lumMod val="20000"/>
                  <a:lumOff val="80000"/>
                </a:schemeClr>
              </a:solidFill>
              <a:latin typeface="Times New Roman" panose="02020603050405020304" pitchFamily="18" charset="0"/>
              <a:cs typeface="Times New Roman" panose="02020603050405020304" pitchFamily="18" charset="0"/>
            </a:rPr>
            <a:t>). </a:t>
          </a:r>
          <a:endParaRPr lang="en-IN" sz="2000" kern="1200" dirty="0">
            <a:latin typeface="Times New Roman" panose="02020603050405020304" pitchFamily="18" charset="0"/>
            <a:cs typeface="Times New Roman" panose="02020603050405020304" pitchFamily="18" charset="0"/>
          </a:endParaRPr>
        </a:p>
      </dsp:txBody>
      <dsp:txXfrm>
        <a:off x="2497024" y="1780464"/>
        <a:ext cx="9117043" cy="828122"/>
      </dsp:txXfrm>
    </dsp:sp>
    <dsp:sp modelId="{2C224100-5100-4A86-B19A-CC4719EE75BD}">
      <dsp:nvSpPr>
        <dsp:cNvPr id="0" name=""/>
        <dsp:cNvSpPr/>
      </dsp:nvSpPr>
      <dsp:spPr>
        <a:xfrm>
          <a:off x="2322813" y="2608586"/>
          <a:ext cx="929125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ADDA6-8997-4DA6-B96E-58565EAA0528}">
      <dsp:nvSpPr>
        <dsp:cNvPr id="0" name=""/>
        <dsp:cNvSpPr/>
      </dsp:nvSpPr>
      <dsp:spPr>
        <a:xfrm>
          <a:off x="4216" y="363136"/>
          <a:ext cx="2535218" cy="101408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Data Cleaning &amp; train-test split</a:t>
          </a:r>
          <a:endParaRPr lang="en-IN" sz="2000" kern="1200" dirty="0">
            <a:latin typeface="Times New Roman" panose="02020603050405020304" pitchFamily="18" charset="0"/>
            <a:cs typeface="Times New Roman" panose="02020603050405020304" pitchFamily="18" charset="0"/>
          </a:endParaRPr>
        </a:p>
      </dsp:txBody>
      <dsp:txXfrm>
        <a:off x="4216" y="363136"/>
        <a:ext cx="2535218" cy="1014087"/>
      </dsp:txXfrm>
    </dsp:sp>
    <dsp:sp modelId="{E21B130C-08D5-4F38-A104-ABAFC7ADDEC2}">
      <dsp:nvSpPr>
        <dsp:cNvPr id="0" name=""/>
        <dsp:cNvSpPr/>
      </dsp:nvSpPr>
      <dsp:spPr>
        <a:xfrm>
          <a:off x="4216" y="1377223"/>
          <a:ext cx="2535218" cy="32116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Null values are replaced by previous values</a:t>
          </a:r>
          <a:endParaRPr lang="en-IN"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We have done a train-test split</a:t>
          </a:r>
          <a:endParaRPr lang="en-IN"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endParaRPr lang="en-IN" sz="1800" kern="1200" dirty="0">
            <a:latin typeface="Times New Roman" panose="02020603050405020304" pitchFamily="18" charset="0"/>
            <a:cs typeface="Times New Roman" panose="02020603050405020304" pitchFamily="18" charset="0"/>
          </a:endParaRPr>
        </a:p>
      </dsp:txBody>
      <dsp:txXfrm>
        <a:off x="4216" y="1377223"/>
        <a:ext cx="2535218" cy="3211649"/>
      </dsp:txXfrm>
    </dsp:sp>
    <dsp:sp modelId="{94DC8EDF-F28A-4B20-9DBF-3BDC71D2EFCB}">
      <dsp:nvSpPr>
        <dsp:cNvPr id="0" name=""/>
        <dsp:cNvSpPr/>
      </dsp:nvSpPr>
      <dsp:spPr>
        <a:xfrm>
          <a:off x="2894365" y="363136"/>
          <a:ext cx="2535218" cy="101408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Building an Agent class</a:t>
          </a:r>
          <a:endParaRPr lang="en-IN" sz="2000" kern="1200" dirty="0">
            <a:latin typeface="Times New Roman" panose="02020603050405020304" pitchFamily="18" charset="0"/>
            <a:cs typeface="Times New Roman" panose="02020603050405020304" pitchFamily="18" charset="0"/>
          </a:endParaRPr>
        </a:p>
      </dsp:txBody>
      <dsp:txXfrm>
        <a:off x="2894365" y="363136"/>
        <a:ext cx="2535218" cy="1014087"/>
      </dsp:txXfrm>
    </dsp:sp>
    <dsp:sp modelId="{3BBB6774-B2EF-42D6-AAB7-C19EDD67EE57}">
      <dsp:nvSpPr>
        <dsp:cNvPr id="0" name=""/>
        <dsp:cNvSpPr/>
      </dsp:nvSpPr>
      <dsp:spPr>
        <a:xfrm>
          <a:off x="2894365" y="1377223"/>
          <a:ext cx="2535218" cy="32116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solidFill>
              <a:latin typeface="Times New Roman" panose="02020603050405020304" pitchFamily="18" charset="0"/>
              <a:cs typeface="Times New Roman" panose="02020603050405020304" pitchFamily="18" charset="0"/>
            </a:rPr>
            <a:t>Defines components: constructor, function, model, function act, function </a:t>
          </a:r>
          <a:r>
            <a:rPr lang="en-US" sz="1800" kern="1200" dirty="0" err="1">
              <a:solidFill>
                <a:schemeClr val="tx1"/>
              </a:solidFill>
              <a:latin typeface="Times New Roman" panose="02020603050405020304" pitchFamily="18" charset="0"/>
              <a:cs typeface="Times New Roman" panose="02020603050405020304" pitchFamily="18" charset="0"/>
            </a:rPr>
            <a:t>expReplay</a:t>
          </a:r>
          <a:endParaRPr lang="en-IN" sz="1800" kern="1200" dirty="0">
            <a:solidFill>
              <a:schemeClr val="tx1"/>
            </a:solidFill>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endParaRPr lang="en-IN" sz="1800" kern="1200" dirty="0">
            <a:solidFill>
              <a:schemeClr val="tx1"/>
            </a:solidFill>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IN" sz="1800" kern="1200" dirty="0">
              <a:solidFill>
                <a:schemeClr val="tx1"/>
              </a:solidFill>
              <a:latin typeface="Times New Roman" panose="02020603050405020304" pitchFamily="18" charset="0"/>
              <a:cs typeface="Times New Roman" panose="02020603050405020304" pitchFamily="18" charset="0"/>
            </a:rPr>
            <a:t>The constructor defines important parameters like </a:t>
          </a:r>
          <a:r>
            <a:rPr lang="en-IN" sz="1800" kern="1200" dirty="0" err="1">
              <a:solidFill>
                <a:schemeClr val="tx1"/>
              </a:solidFill>
              <a:latin typeface="Times New Roman" panose="02020603050405020304" pitchFamily="18" charset="0"/>
              <a:cs typeface="Times New Roman" panose="02020603050405020304" pitchFamily="18" charset="0"/>
            </a:rPr>
            <a:t>state_size</a:t>
          </a:r>
          <a:r>
            <a:rPr lang="en-IN" sz="1800" kern="1200" dirty="0">
              <a:solidFill>
                <a:schemeClr val="tx1"/>
              </a:solidFill>
              <a:latin typeface="Times New Roman" panose="02020603050405020304" pitchFamily="18" charset="0"/>
              <a:cs typeface="Times New Roman" panose="02020603050405020304" pitchFamily="18" charset="0"/>
            </a:rPr>
            <a:t>, </a:t>
          </a:r>
          <a:r>
            <a:rPr lang="en-IN" sz="1800" kern="1200" dirty="0" err="1">
              <a:solidFill>
                <a:schemeClr val="tx1"/>
              </a:solidFill>
              <a:latin typeface="Times New Roman" panose="02020603050405020304" pitchFamily="18" charset="0"/>
              <a:cs typeface="Times New Roman" panose="02020603050405020304" pitchFamily="18" charset="0"/>
            </a:rPr>
            <a:t>action_size</a:t>
          </a:r>
          <a:r>
            <a:rPr lang="en-IN" sz="1800" kern="1200" dirty="0">
              <a:solidFill>
                <a:schemeClr val="tx1"/>
              </a:solidFill>
              <a:latin typeface="Times New Roman" panose="02020603050405020304" pitchFamily="18" charset="0"/>
              <a:cs typeface="Times New Roman" panose="02020603050405020304" pitchFamily="18" charset="0"/>
            </a:rPr>
            <a:t>, memory, gamma, epsilon,  </a:t>
          </a:r>
          <a:r>
            <a:rPr lang="en-IN" sz="1800" kern="1200" dirty="0" err="1">
              <a:solidFill>
                <a:schemeClr val="tx1"/>
              </a:solidFill>
              <a:latin typeface="Times New Roman" panose="02020603050405020304" pitchFamily="18" charset="0"/>
              <a:cs typeface="Times New Roman" panose="02020603050405020304" pitchFamily="18" charset="0"/>
            </a:rPr>
            <a:t>epsilon_min</a:t>
          </a:r>
          <a:r>
            <a:rPr lang="en-IN" sz="1800" kern="1200" dirty="0">
              <a:solidFill>
                <a:schemeClr val="tx1"/>
              </a:solidFill>
              <a:latin typeface="Times New Roman" panose="02020603050405020304" pitchFamily="18" charset="0"/>
              <a:cs typeface="Times New Roman" panose="02020603050405020304" pitchFamily="18" charset="0"/>
            </a:rPr>
            <a:t>, </a:t>
          </a:r>
          <a:r>
            <a:rPr lang="en-IN" sz="1800" kern="1200" dirty="0" err="1">
              <a:solidFill>
                <a:schemeClr val="tx1"/>
              </a:solidFill>
              <a:latin typeface="Times New Roman" panose="02020603050405020304" pitchFamily="18" charset="0"/>
              <a:cs typeface="Times New Roman" panose="02020603050405020304" pitchFamily="18" charset="0"/>
            </a:rPr>
            <a:t>epsilon_decay</a:t>
          </a:r>
          <a:r>
            <a:rPr lang="en-IN" sz="1800" kern="1200" dirty="0">
              <a:solidFill>
                <a:schemeClr val="tx1"/>
              </a:solidFill>
              <a:latin typeface="Times New Roman" panose="02020603050405020304" pitchFamily="18" charset="0"/>
              <a:cs typeface="Times New Roman" panose="02020603050405020304" pitchFamily="18" charset="0"/>
            </a:rPr>
            <a:t>.</a:t>
          </a:r>
        </a:p>
      </dsp:txBody>
      <dsp:txXfrm>
        <a:off x="2894365" y="1377223"/>
        <a:ext cx="2535218" cy="3211649"/>
      </dsp:txXfrm>
    </dsp:sp>
    <dsp:sp modelId="{AE3B2F9B-890A-4643-AC4F-7039C7FDE0CB}">
      <dsp:nvSpPr>
        <dsp:cNvPr id="0" name=""/>
        <dsp:cNvSpPr/>
      </dsp:nvSpPr>
      <dsp:spPr>
        <a:xfrm>
          <a:off x="5784515" y="363136"/>
          <a:ext cx="2535218" cy="101408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Defining the model and act functions</a:t>
          </a:r>
          <a:endParaRPr lang="en-IN" sz="1800" kern="1200" dirty="0">
            <a:latin typeface="Times New Roman" panose="02020603050405020304" pitchFamily="18" charset="0"/>
            <a:cs typeface="Times New Roman" panose="02020603050405020304" pitchFamily="18" charset="0"/>
          </a:endParaRPr>
        </a:p>
      </dsp:txBody>
      <dsp:txXfrm>
        <a:off x="5784515" y="363136"/>
        <a:ext cx="2535218" cy="1014087"/>
      </dsp:txXfrm>
    </dsp:sp>
    <dsp:sp modelId="{AA833692-D5BD-4C6B-9755-D212D93B0557}">
      <dsp:nvSpPr>
        <dsp:cNvPr id="0" name=""/>
        <dsp:cNvSpPr/>
      </dsp:nvSpPr>
      <dsp:spPr>
        <a:xfrm>
          <a:off x="5784515" y="1404201"/>
          <a:ext cx="2535218" cy="32116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b="1" kern="1200" dirty="0">
              <a:solidFill>
                <a:schemeClr val="tx1"/>
              </a:solidFill>
              <a:latin typeface="Times New Roman" panose="02020603050405020304" pitchFamily="18" charset="0"/>
              <a:cs typeface="Times New Roman" panose="02020603050405020304" pitchFamily="18" charset="0"/>
            </a:rPr>
            <a:t>Model function: </a:t>
          </a:r>
          <a:r>
            <a:rPr lang="en-IN" sz="1800" kern="1200" dirty="0">
              <a:solidFill>
                <a:schemeClr val="tx1"/>
              </a:solidFill>
              <a:latin typeface="Times New Roman" panose="02020603050405020304" pitchFamily="18" charset="0"/>
              <a:cs typeface="Times New Roman" panose="02020603050405020304" pitchFamily="18" charset="0"/>
            </a:rPr>
            <a:t>We define the Deep Neural Network architecture here which will be used to estimate the Q values.</a:t>
          </a:r>
        </a:p>
        <a:p>
          <a:pPr marL="171450" lvl="1" indent="-171450" algn="l" defTabSz="800100">
            <a:lnSpc>
              <a:spcPct val="90000"/>
            </a:lnSpc>
            <a:spcBef>
              <a:spcPct val="0"/>
            </a:spcBef>
            <a:spcAft>
              <a:spcPct val="15000"/>
            </a:spcAft>
            <a:buChar char="•"/>
          </a:pPr>
          <a:endParaRPr lang="en-IN" sz="1800" kern="1200" dirty="0">
            <a:solidFill>
              <a:schemeClr val="tx1"/>
            </a:solidFill>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US" sz="1800" b="1" kern="1200" dirty="0">
              <a:solidFill>
                <a:schemeClr val="tx1"/>
              </a:solidFill>
              <a:latin typeface="Times New Roman" panose="02020603050405020304" pitchFamily="18" charset="0"/>
              <a:cs typeface="Times New Roman" panose="02020603050405020304" pitchFamily="18" charset="0"/>
            </a:rPr>
            <a:t>Act function: </a:t>
          </a:r>
          <a:r>
            <a:rPr lang="en-US" sz="1800" b="0" kern="1200" dirty="0">
              <a:solidFill>
                <a:schemeClr val="tx1"/>
              </a:solidFill>
              <a:latin typeface="Times New Roman" panose="02020603050405020304" pitchFamily="18" charset="0"/>
              <a:cs typeface="Times New Roman" panose="02020603050405020304" pitchFamily="18" charset="0"/>
            </a:rPr>
            <a:t>Returns an action given a state.</a:t>
          </a:r>
          <a:endParaRPr lang="en-IN" sz="1800" b="1" kern="1200" dirty="0">
            <a:solidFill>
              <a:schemeClr val="tx1"/>
            </a:solidFill>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endParaRPr lang="en-IN" sz="1800" kern="1200" dirty="0">
            <a:solidFill>
              <a:schemeClr val="tx1"/>
            </a:solidFill>
            <a:latin typeface="Times New Roman" panose="02020603050405020304" pitchFamily="18" charset="0"/>
            <a:cs typeface="Times New Roman" panose="02020603050405020304" pitchFamily="18" charset="0"/>
          </a:endParaRPr>
        </a:p>
      </dsp:txBody>
      <dsp:txXfrm>
        <a:off x="5784515" y="1404201"/>
        <a:ext cx="2535218" cy="3211649"/>
      </dsp:txXfrm>
    </dsp:sp>
    <dsp:sp modelId="{2E145E84-6BF8-4DB4-B1CF-D597CFD3F87C}">
      <dsp:nvSpPr>
        <dsp:cNvPr id="0" name=""/>
        <dsp:cNvSpPr/>
      </dsp:nvSpPr>
      <dsp:spPr>
        <a:xfrm>
          <a:off x="8674664" y="363136"/>
          <a:ext cx="2535218" cy="101408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ExpReplay</a:t>
          </a:r>
          <a:r>
            <a:rPr lang="en-US" sz="1800" kern="1200" dirty="0">
              <a:latin typeface="Times New Roman" panose="02020603050405020304" pitchFamily="18" charset="0"/>
              <a:cs typeface="Times New Roman" panose="02020603050405020304" pitchFamily="18" charset="0"/>
            </a:rPr>
            <a:t> Function</a:t>
          </a:r>
          <a:endParaRPr lang="en-IN" sz="1800" kern="1200" dirty="0">
            <a:latin typeface="Times New Roman" panose="02020603050405020304" pitchFamily="18" charset="0"/>
            <a:cs typeface="Times New Roman" panose="02020603050405020304" pitchFamily="18" charset="0"/>
          </a:endParaRPr>
        </a:p>
      </dsp:txBody>
      <dsp:txXfrm>
        <a:off x="8674664" y="363136"/>
        <a:ext cx="2535218" cy="1014087"/>
      </dsp:txXfrm>
    </dsp:sp>
    <dsp:sp modelId="{D9B325DB-89A6-4771-8D41-48B56415E048}">
      <dsp:nvSpPr>
        <dsp:cNvPr id="0" name=""/>
        <dsp:cNvSpPr/>
      </dsp:nvSpPr>
      <dsp:spPr>
        <a:xfrm>
          <a:off x="8674664" y="1377223"/>
          <a:ext cx="2535218" cy="32116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This function stores a history of the state, action, reward, and next-state transitions that are experienced by the agent. </a:t>
          </a:r>
          <a:endParaRPr lang="en-IN" sz="1800" kern="1200" dirty="0">
            <a:solidFill>
              <a:schemeClr val="tx1"/>
            </a:solidFill>
            <a:latin typeface="Times New Roman" panose="02020603050405020304" pitchFamily="18" charset="0"/>
            <a:cs typeface="Times New Roman" panose="02020603050405020304" pitchFamily="18" charset="0"/>
          </a:endParaRPr>
        </a:p>
      </dsp:txBody>
      <dsp:txXfrm>
        <a:off x="8674664" y="1377223"/>
        <a:ext cx="2535218" cy="32116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ADDA6-8997-4DA6-B96E-58565EAA0528}">
      <dsp:nvSpPr>
        <dsp:cNvPr id="0" name=""/>
        <dsp:cNvSpPr/>
      </dsp:nvSpPr>
      <dsp:spPr>
        <a:xfrm>
          <a:off x="29" y="376152"/>
          <a:ext cx="2791691" cy="11166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Helper Functions</a:t>
          </a:r>
          <a:endParaRPr lang="en-IN" sz="2000" kern="1200" dirty="0">
            <a:latin typeface="Times New Roman" panose="02020603050405020304" pitchFamily="18" charset="0"/>
            <a:cs typeface="Times New Roman" panose="02020603050405020304" pitchFamily="18" charset="0"/>
          </a:endParaRPr>
        </a:p>
      </dsp:txBody>
      <dsp:txXfrm>
        <a:off x="29" y="376152"/>
        <a:ext cx="2791691" cy="1116676"/>
      </dsp:txXfrm>
    </dsp:sp>
    <dsp:sp modelId="{E21B130C-08D5-4F38-A104-ABAFC7ADDEC2}">
      <dsp:nvSpPr>
        <dsp:cNvPr id="0" name=""/>
        <dsp:cNvSpPr/>
      </dsp:nvSpPr>
      <dsp:spPr>
        <a:xfrm>
          <a:off x="29" y="1492828"/>
          <a:ext cx="2791691"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IN" sz="1600" kern="1200" dirty="0">
              <a:solidFill>
                <a:schemeClr val="tx1"/>
              </a:solidFill>
              <a:latin typeface="Times New Roman" panose="02020603050405020304" pitchFamily="18" charset="0"/>
              <a:cs typeface="Times New Roman" panose="02020603050405020304" pitchFamily="18" charset="0"/>
            </a:rPr>
            <a:t>We create additional helper function which aid our training like the function </a:t>
          </a:r>
          <a:r>
            <a:rPr lang="en-IN" sz="1600" b="1" kern="1200" dirty="0" err="1">
              <a:solidFill>
                <a:schemeClr val="tx1"/>
              </a:solidFill>
              <a:latin typeface="Times New Roman" panose="02020603050405020304" pitchFamily="18" charset="0"/>
              <a:cs typeface="Times New Roman" panose="02020603050405020304" pitchFamily="18" charset="0"/>
            </a:rPr>
            <a:t>getState</a:t>
          </a:r>
          <a:r>
            <a:rPr lang="en-IN" sz="1600" kern="1200" dirty="0">
              <a:solidFill>
                <a:schemeClr val="tx1"/>
              </a:solidFill>
              <a:latin typeface="Times New Roman" panose="02020603050405020304" pitchFamily="18" charset="0"/>
              <a:cs typeface="Times New Roman" panose="02020603050405020304" pitchFamily="18" charset="0"/>
            </a:rPr>
            <a:t>.</a:t>
          </a:r>
        </a:p>
        <a:p>
          <a:pPr marL="171450" lvl="1" indent="-171450" algn="l" defTabSz="711200">
            <a:lnSpc>
              <a:spcPct val="90000"/>
            </a:lnSpc>
            <a:spcBef>
              <a:spcPct val="0"/>
            </a:spcBef>
            <a:spcAft>
              <a:spcPct val="15000"/>
            </a:spcAft>
            <a:buChar char="•"/>
          </a:pPr>
          <a:endParaRPr lang="en-IN" sz="1600" kern="1200" dirty="0">
            <a:solidFill>
              <a:schemeClr val="tx1"/>
            </a:solidFill>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b="1" kern="1200" dirty="0" err="1">
              <a:solidFill>
                <a:schemeClr val="tx1"/>
              </a:solidFill>
              <a:latin typeface="Times New Roman" panose="02020603050405020304" pitchFamily="18" charset="0"/>
              <a:cs typeface="Times New Roman" panose="02020603050405020304" pitchFamily="18" charset="0"/>
            </a:rPr>
            <a:t>Plot_behavior</a:t>
          </a:r>
          <a:r>
            <a:rPr lang="en-US" sz="1600" b="1" kern="1200" dirty="0">
              <a:solidFill>
                <a:schemeClr val="tx1"/>
              </a:solidFill>
              <a:latin typeface="Times New Roman" panose="02020603050405020304" pitchFamily="18" charset="0"/>
              <a:cs typeface="Times New Roman" panose="02020603050405020304" pitchFamily="18" charset="0"/>
            </a:rPr>
            <a:t>: </a:t>
          </a:r>
          <a:r>
            <a:rPr lang="en-US" sz="1600" kern="1200" dirty="0">
              <a:solidFill>
                <a:schemeClr val="tx1"/>
              </a:solidFill>
              <a:latin typeface="Times New Roman" panose="02020603050405020304" pitchFamily="18" charset="0"/>
              <a:cs typeface="Times New Roman" panose="02020603050405020304" pitchFamily="18" charset="0"/>
            </a:rPr>
            <a:t>The function prints the corresponding graphs in training and testing.</a:t>
          </a:r>
          <a:endParaRPr lang="en-IN" sz="1600" kern="1200" dirty="0">
            <a:solidFill>
              <a:schemeClr val="tx1"/>
            </a:solidFill>
            <a:latin typeface="Times New Roman" panose="02020603050405020304" pitchFamily="18" charset="0"/>
            <a:cs typeface="Times New Roman" panose="02020603050405020304" pitchFamily="18" charset="0"/>
          </a:endParaRPr>
        </a:p>
      </dsp:txBody>
      <dsp:txXfrm>
        <a:off x="29" y="1492828"/>
        <a:ext cx="2791691" cy="2854800"/>
      </dsp:txXfrm>
    </dsp:sp>
    <dsp:sp modelId="{94DC8EDF-F28A-4B20-9DBF-3BDC71D2EFCB}">
      <dsp:nvSpPr>
        <dsp:cNvPr id="0" name=""/>
        <dsp:cNvSpPr/>
      </dsp:nvSpPr>
      <dsp:spPr>
        <a:xfrm>
          <a:off x="3182557" y="376152"/>
          <a:ext cx="2791691" cy="11166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Model Training </a:t>
          </a:r>
          <a:endParaRPr lang="en-IN" sz="2000" kern="1200" dirty="0">
            <a:latin typeface="Times New Roman" panose="02020603050405020304" pitchFamily="18" charset="0"/>
            <a:cs typeface="Times New Roman" panose="02020603050405020304" pitchFamily="18" charset="0"/>
          </a:endParaRPr>
        </a:p>
      </dsp:txBody>
      <dsp:txXfrm>
        <a:off x="3182557" y="376152"/>
        <a:ext cx="2791691" cy="1116676"/>
      </dsp:txXfrm>
    </dsp:sp>
    <dsp:sp modelId="{3BBB6774-B2EF-42D6-AAB7-C19EDD67EE57}">
      <dsp:nvSpPr>
        <dsp:cNvPr id="0" name=""/>
        <dsp:cNvSpPr/>
      </dsp:nvSpPr>
      <dsp:spPr>
        <a:xfrm>
          <a:off x="3182557" y="1492828"/>
          <a:ext cx="2791691"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latin typeface="Times New Roman" panose="02020603050405020304" pitchFamily="18" charset="0"/>
              <a:cs typeface="Times New Roman" panose="02020603050405020304" pitchFamily="18" charset="0"/>
            </a:rPr>
            <a:t>In this step, we perform the training of the data using agent and helper methods</a:t>
          </a:r>
          <a:r>
            <a:rPr lang="en-US" sz="1600" b="0" i="0" kern="1200" dirty="0"/>
            <a:t>.</a:t>
          </a:r>
          <a:endParaRPr lang="en-IN" sz="1600" kern="1200" dirty="0">
            <a:solidFill>
              <a:schemeClr val="tx1"/>
            </a:solidFill>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endParaRPr lang="en-IN" sz="1600" kern="1200" dirty="0">
            <a:solidFill>
              <a:schemeClr val="tx1"/>
            </a:solidFill>
            <a:latin typeface="Times New Roman" panose="02020603050405020304" pitchFamily="18" charset="0"/>
            <a:cs typeface="Times New Roman" panose="02020603050405020304" pitchFamily="18" charset="0"/>
          </a:endParaRPr>
        </a:p>
      </dsp:txBody>
      <dsp:txXfrm>
        <a:off x="3182557" y="1492828"/>
        <a:ext cx="2791691"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10/20/2022</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10/20/2022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60000"/>
              </a:lnSpc>
              <a:spcAft>
                <a:spcPts val="800"/>
              </a:spcAft>
              <a:buFont typeface="Arial" panose="020B0604020202020204" pitchFamily="34" charset="0"/>
              <a:buChar char="•"/>
              <a:tabLst>
                <a:tab pos="914400" algn="l"/>
              </a:tabLst>
            </a:pPr>
            <a:r>
              <a:rPr lang="en-US" sz="2800" dirty="0">
                <a:solidFill>
                  <a:schemeClr val="accent6">
                    <a:lumMod val="20000"/>
                    <a:lumOff val="80000"/>
                  </a:schemeClr>
                </a:solidFill>
                <a:effectLst/>
                <a:ea typeface="Times New Roman" panose="02020603050405020304" pitchFamily="18" charset="0"/>
                <a:cs typeface="Times New Roman" panose="02020603050405020304" pitchFamily="18" charset="0"/>
              </a:rPr>
              <a:t>Reinforcement learning is an approach towards training a machine to find the best course of action through optimal policies that maximize rewards and minimize risks.</a:t>
            </a:r>
            <a:endParaRPr lang="en-IN" sz="2800" dirty="0">
              <a:solidFill>
                <a:schemeClr val="accent6">
                  <a:lumMod val="20000"/>
                  <a:lumOff val="80000"/>
                </a:schemeClr>
              </a:solidFill>
              <a:effectLst/>
              <a:ea typeface="Calibri" panose="020F0502020204030204" pitchFamily="34" charset="0"/>
              <a:cs typeface="Times New Roman" panose="02020603050405020304" pitchFamily="18" charset="0"/>
            </a:endParaRPr>
          </a:p>
          <a:p>
            <a:pPr marL="0" indent="0">
              <a:lnSpc>
                <a:spcPct val="100000"/>
              </a:lnSpc>
              <a:spcAft>
                <a:spcPts val="800"/>
              </a:spcAft>
              <a:buNone/>
            </a:pPr>
            <a:r>
              <a:rPr lang="en-US" sz="2800" dirty="0">
                <a:solidFill>
                  <a:schemeClr val="accent6">
                    <a:lumMod val="40000"/>
                    <a:lumOff val="60000"/>
                  </a:schemeClr>
                </a:solidFill>
                <a:effectLst/>
                <a:ea typeface="Times New Roman" panose="02020603050405020304" pitchFamily="18" charset="0"/>
                <a:cs typeface="Gautami" panose="020B0502040204020203" pitchFamily="34" charset="0"/>
              </a:rPr>
              <a:t> </a:t>
            </a:r>
            <a:r>
              <a:rPr lang="en-US" sz="3200" b="1" dirty="0">
                <a:solidFill>
                  <a:schemeClr val="accent6">
                    <a:lumMod val="40000"/>
                    <a:lumOff val="60000"/>
                  </a:schemeClr>
                </a:solidFill>
                <a:effectLst/>
                <a:ea typeface="Times New Roman" panose="02020603050405020304" pitchFamily="18" charset="0"/>
                <a:cs typeface="Gautami" panose="020B0502040204020203" pitchFamily="34" charset="0"/>
              </a:rPr>
              <a:t>WHY Reinforcement Learning?</a:t>
            </a:r>
            <a:endParaRPr lang="en-IN" sz="3200" b="1" dirty="0">
              <a:solidFill>
                <a:schemeClr val="accent6">
                  <a:lumMod val="40000"/>
                  <a:lumOff val="60000"/>
                </a:schemeClr>
              </a:solidFill>
              <a:effectLst/>
              <a:ea typeface="Calibri" panose="020F0502020204030204" pitchFamily="34" charset="0"/>
              <a:cs typeface="Gautami" panose="020B0502040204020203" pitchFamily="34" charset="0"/>
            </a:endParaRPr>
          </a:p>
          <a:p>
            <a:pPr marL="742950" lvl="1" indent="-285750">
              <a:lnSpc>
                <a:spcPct val="100000"/>
              </a:lnSpc>
              <a:spcAft>
                <a:spcPts val="800"/>
              </a:spcAft>
              <a:buFont typeface="Arial" panose="020B0604020202020204" pitchFamily="34" charset="0"/>
              <a:buChar char="•"/>
              <a:tabLst>
                <a:tab pos="914400" algn="l"/>
              </a:tabLst>
            </a:pPr>
            <a:r>
              <a:rPr lang="en-US" sz="2800" dirty="0">
                <a:solidFill>
                  <a:schemeClr val="accent6">
                    <a:lumMod val="20000"/>
                    <a:lumOff val="80000"/>
                  </a:schemeClr>
                </a:solidFill>
                <a:effectLst/>
                <a:ea typeface="Times New Roman" panose="02020603050405020304" pitchFamily="18" charset="0"/>
                <a:cs typeface="Times New Roman" panose="02020603050405020304" pitchFamily="18" charset="0"/>
              </a:rPr>
              <a:t>Trained over a long time horizon</a:t>
            </a:r>
            <a:endParaRPr lang="en-IN" sz="2800" dirty="0">
              <a:solidFill>
                <a:schemeClr val="accent6">
                  <a:lumMod val="20000"/>
                  <a:lumOff val="80000"/>
                </a:schemeClr>
              </a:solidFill>
              <a:effectLst/>
              <a:ea typeface="Calibri" panose="020F0502020204030204" pitchFamily="34" charset="0"/>
              <a:cs typeface="Times New Roman" panose="02020603050405020304" pitchFamily="18" charset="0"/>
            </a:endParaRPr>
          </a:p>
          <a:p>
            <a:pPr marL="742950" lvl="1" indent="-285750">
              <a:lnSpc>
                <a:spcPct val="100000"/>
              </a:lnSpc>
              <a:spcAft>
                <a:spcPts val="800"/>
              </a:spcAft>
              <a:buFont typeface="Arial" panose="020B0604020202020204" pitchFamily="34" charset="0"/>
              <a:buChar char="•"/>
              <a:tabLst>
                <a:tab pos="914400" algn="l"/>
              </a:tabLst>
            </a:pPr>
            <a:r>
              <a:rPr lang="en-US" sz="2800" dirty="0">
                <a:solidFill>
                  <a:schemeClr val="accent6">
                    <a:lumMod val="20000"/>
                    <a:lumOff val="80000"/>
                  </a:schemeClr>
                </a:solidFill>
                <a:effectLst/>
                <a:ea typeface="Times New Roman" panose="02020603050405020304" pitchFamily="18" charset="0"/>
                <a:cs typeface="Times New Roman" panose="02020603050405020304" pitchFamily="18" charset="0"/>
              </a:rPr>
              <a:t>Have sufficient memory</a:t>
            </a:r>
            <a:endParaRPr lang="en-IN" sz="2800" dirty="0">
              <a:solidFill>
                <a:schemeClr val="accent6">
                  <a:lumMod val="20000"/>
                  <a:lumOff val="80000"/>
                </a:schemeClr>
              </a:solidFill>
              <a:effectLst/>
              <a:ea typeface="Calibri" panose="020F0502020204030204" pitchFamily="34" charset="0"/>
              <a:cs typeface="Times New Roman" panose="02020603050405020304" pitchFamily="18" charset="0"/>
            </a:endParaRPr>
          </a:p>
          <a:p>
            <a:pPr marL="742950" lvl="1" indent="-285750">
              <a:lnSpc>
                <a:spcPct val="100000"/>
              </a:lnSpc>
              <a:spcAft>
                <a:spcPts val="800"/>
              </a:spcAft>
              <a:buFont typeface="Arial" panose="020B0604020202020204" pitchFamily="34" charset="0"/>
              <a:buChar char="•"/>
              <a:tabLst>
                <a:tab pos="914400" algn="l"/>
              </a:tabLst>
            </a:pPr>
            <a:r>
              <a:rPr lang="en-US" sz="2800" dirty="0">
                <a:solidFill>
                  <a:schemeClr val="accent6">
                    <a:lumMod val="20000"/>
                    <a:lumOff val="80000"/>
                  </a:schemeClr>
                </a:solidFill>
                <a:effectLst/>
                <a:ea typeface="Times New Roman" panose="02020603050405020304" pitchFamily="18" charset="0"/>
                <a:cs typeface="Times New Roman" panose="02020603050405020304" pitchFamily="18" charset="0"/>
              </a:rPr>
              <a:t>Potentially good profits</a:t>
            </a:r>
            <a:endParaRPr lang="en-IN" sz="2800" dirty="0">
              <a:solidFill>
                <a:schemeClr val="accent6">
                  <a:lumMod val="20000"/>
                  <a:lumOff val="80000"/>
                </a:schemeClr>
              </a:solidFill>
              <a:effectLst/>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5</a:t>
            </a:fld>
            <a:endParaRPr lang="en-US" noProof="0" dirty="0"/>
          </a:p>
        </p:txBody>
      </p:sp>
    </p:spTree>
    <p:extLst>
      <p:ext uri="{BB962C8B-B14F-4D97-AF65-F5344CB8AC3E}">
        <p14:creationId xmlns:p14="http://schemas.microsoft.com/office/powerpoint/2010/main" val="2811231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using a skeletal code. But we have learnt it and tried to execute it. </a:t>
            </a:r>
          </a:p>
          <a:p>
            <a:endParaRPr lang="en-US" dirty="0"/>
          </a:p>
          <a:p>
            <a:r>
              <a:rPr lang="en-US" dirty="0"/>
              <a:t>State size: how many days to bring in to compute state – that is 2. </a:t>
            </a:r>
          </a:p>
          <a:p>
            <a:r>
              <a:rPr lang="en-US" dirty="0"/>
              <a:t>Sigmoid function to normalize to squash</a:t>
            </a:r>
          </a:p>
          <a:p>
            <a:endParaRPr lang="en-US" dirty="0"/>
          </a:p>
          <a:p>
            <a:endParaRPr lang="en-US" dirty="0"/>
          </a:p>
          <a:p>
            <a:r>
              <a:rPr lang="en-US" dirty="0"/>
              <a:t>Agent: trading agent, actions: </a:t>
            </a:r>
            <a:r>
              <a:rPr lang="en-US" dirty="0" err="1"/>
              <a:t>buy,sell,hold</a:t>
            </a:r>
            <a:r>
              <a:rPr lang="en-US" dirty="0"/>
              <a:t> ; reward function: realized </a:t>
            </a:r>
            <a:r>
              <a:rPr lang="en-US" dirty="0" err="1"/>
              <a:t>PnL</a:t>
            </a:r>
            <a:r>
              <a:rPr lang="en-US" dirty="0"/>
              <a:t>, state: size is 2, environment: stock exchange</a:t>
            </a:r>
          </a:p>
          <a:p>
            <a:endParaRPr lang="en-US" dirty="0"/>
          </a:p>
          <a:p>
            <a:r>
              <a:rPr lang="en-US" dirty="0"/>
              <a:t>Model </a:t>
            </a:r>
            <a:r>
              <a:rPr lang="en-US" dirty="0" err="1"/>
              <a:t>function:ANN</a:t>
            </a:r>
            <a:r>
              <a:rPr lang="en-US" dirty="0"/>
              <a:t> model maps states to actions. takes In a state of environment and returns a Q value table that refers to the probability distribution over actions. Built using </a:t>
            </a:r>
            <a:r>
              <a:rPr lang="en-US" dirty="0" err="1"/>
              <a:t>Keras</a:t>
            </a:r>
            <a:r>
              <a:rPr lang="en-US" dirty="0"/>
              <a:t> python library.</a:t>
            </a:r>
          </a:p>
          <a:p>
            <a:r>
              <a:rPr lang="en-US" dirty="0"/>
              <a:t>Three hidden layers: 64,32 and 8 nodes, </a:t>
            </a:r>
            <a:r>
              <a:rPr lang="en-US" dirty="0" err="1"/>
              <a:t>ReLu</a:t>
            </a:r>
            <a:r>
              <a:rPr lang="en-US" dirty="0"/>
              <a:t> activation </a:t>
            </a:r>
            <a:r>
              <a:rPr lang="en-US" dirty="0" err="1"/>
              <a:t>func</a:t>
            </a:r>
            <a:r>
              <a:rPr lang="en-US" dirty="0"/>
              <a:t> is used. Output layer has number of nodes equal to 3, linear activation function.</a:t>
            </a:r>
          </a:p>
          <a:p>
            <a:endParaRPr lang="en-US" dirty="0"/>
          </a:p>
          <a:p>
            <a:endParaRPr lang="en-US" dirty="0"/>
          </a:p>
          <a:p>
            <a:r>
              <a:rPr lang="en-US" dirty="0" err="1"/>
              <a:t>ExpReplay</a:t>
            </a:r>
            <a:r>
              <a:rPr lang="en-US" dirty="0"/>
              <a:t>: Experience replay mechanism. It takes a mini batch of observations (replay memory) as an input and updates the deep learning based  Q learning model weights by minimizing the loss function. Target variable for Q table is updated based on Bellman equation. </a:t>
            </a:r>
            <a:r>
              <a:rPr lang="en-US" dirty="0" err="1"/>
              <a:t>Updation</a:t>
            </a:r>
            <a:r>
              <a:rPr lang="en-US" dirty="0"/>
              <a:t> takes place at the end of the episode/ round.</a:t>
            </a:r>
          </a:p>
          <a:p>
            <a:endParaRPr lang="en-US" dirty="0"/>
          </a:p>
          <a:p>
            <a:r>
              <a:rPr lang="en-US" dirty="0"/>
              <a:t>Predict the Q values of next state using deep learning model.</a:t>
            </a:r>
          </a:p>
          <a:p>
            <a:r>
              <a:rPr lang="en-US" dirty="0" err="1"/>
              <a:t>Model.fit</a:t>
            </a:r>
            <a:r>
              <a:rPr lang="en-US" dirty="0"/>
              <a:t> function is used to update the weights by minimizing the </a:t>
            </a:r>
            <a:r>
              <a:rPr lang="en-US"/>
              <a:t>loss function.</a:t>
            </a:r>
            <a:endParaRPr lang="en-US" dirty="0"/>
          </a:p>
          <a:p>
            <a:endParaRPr lang="en-US" dirty="0"/>
          </a:p>
          <a:p>
            <a:r>
              <a:rPr lang="en-US" dirty="0"/>
              <a:t>Epsilon greedy approach is implemented: It selects an action randomly with a probability of epsilon or the best action according to Q value function with prob 1-epsilon. </a:t>
            </a:r>
          </a:p>
          <a:p>
            <a:endParaRPr lang="en-US" dirty="0"/>
          </a:p>
          <a:p>
            <a:endParaRPr lang="en-US" dirty="0"/>
          </a:p>
          <a:p>
            <a:r>
              <a:rPr lang="en-US" dirty="0"/>
              <a:t>It takes mini-batch of </a:t>
            </a:r>
            <a:r>
              <a:rPr lang="en-US" dirty="0" err="1"/>
              <a:t>ovservations</a:t>
            </a:r>
            <a:r>
              <a:rPr lang="en-US" dirty="0"/>
              <a:t> (replay memory) as an input and updates the deep learning-based Q-learning model weights by minimizing the loss function. </a:t>
            </a:r>
          </a:p>
          <a:p>
            <a:pPr marL="342900" marR="494665" lvl="0" indent="-342900" algn="just">
              <a:lnSpc>
                <a:spcPct val="150000"/>
              </a:lnSpc>
              <a:spcBef>
                <a:spcPts val="880"/>
              </a:spcBef>
              <a:spcAft>
                <a:spcPts val="0"/>
              </a:spcAft>
              <a:buFont typeface="+mj-lt"/>
              <a:buAutoNum type="arabicPeriod"/>
              <a:tabLst>
                <a:tab pos="714375" algn="l"/>
              </a:tabLst>
            </a:pPr>
            <a:r>
              <a:rPr lang="en-US" sz="1200" dirty="0">
                <a:solidFill>
                  <a:schemeClr val="accent6">
                    <a:lumMod val="20000"/>
                    <a:lumOff val="80000"/>
                  </a:schemeClr>
                </a:solidFill>
                <a:effectLst/>
                <a:ea typeface="Times New Roman" panose="02020603050405020304" pitchFamily="18" charset="0"/>
              </a:rPr>
              <a:t>Prepare</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replay</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buffer</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memory,</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which</a:t>
            </a:r>
            <a:r>
              <a:rPr lang="en-US" sz="1200" spc="-6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is</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set</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of</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observation</a:t>
            </a:r>
            <a:r>
              <a:rPr lang="en-US" sz="1200" spc="-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used</a:t>
            </a:r>
            <a:r>
              <a:rPr lang="en-US" sz="1200" spc="-6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for</a:t>
            </a:r>
            <a:r>
              <a:rPr lang="en-US" sz="1200" spc="-5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training.</a:t>
            </a:r>
            <a:r>
              <a:rPr lang="en-US" sz="1200" spc="-5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New</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experiences</a:t>
            </a:r>
            <a:r>
              <a:rPr lang="en-US" sz="1200" spc="-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are</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added</a:t>
            </a:r>
            <a:r>
              <a:rPr lang="en-US" sz="1200" spc="-1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to</a:t>
            </a:r>
            <a:r>
              <a:rPr lang="en-US" sz="1200" spc="-4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4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replay</a:t>
            </a:r>
            <a:r>
              <a:rPr lang="en-US" sz="1200" spc="-6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buffer memory</a:t>
            </a:r>
            <a:r>
              <a:rPr lang="en-US" sz="1200" spc="-1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using</a:t>
            </a:r>
            <a:r>
              <a:rPr lang="en-US" sz="1200" spc="-4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for</a:t>
            </a:r>
            <a:r>
              <a:rPr lang="en-US" sz="1200" spc="-5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loop.</a:t>
            </a:r>
            <a:endParaRPr lang="en-IN" sz="1200" dirty="0">
              <a:solidFill>
                <a:schemeClr val="accent6">
                  <a:lumMod val="20000"/>
                  <a:lumOff val="80000"/>
                </a:schemeClr>
              </a:solidFill>
              <a:effectLst/>
              <a:ea typeface="Times New Roman" panose="02020603050405020304" pitchFamily="18" charset="0"/>
            </a:endParaRPr>
          </a:p>
          <a:p>
            <a:pPr marL="342900" marR="499110" lvl="0" indent="-342900" algn="just">
              <a:lnSpc>
                <a:spcPct val="150000"/>
              </a:lnSpc>
              <a:spcBef>
                <a:spcPts val="415"/>
              </a:spcBef>
              <a:spcAft>
                <a:spcPts val="0"/>
              </a:spcAft>
              <a:buFont typeface="+mj-lt"/>
              <a:buAutoNum type="arabicPeriod"/>
              <a:tabLst>
                <a:tab pos="718185" algn="l"/>
              </a:tabLst>
            </a:pPr>
            <a:r>
              <a:rPr lang="en-US" sz="1200" i="1" dirty="0">
                <a:solidFill>
                  <a:schemeClr val="accent6">
                    <a:lumMod val="20000"/>
                    <a:lumOff val="80000"/>
                  </a:schemeClr>
                </a:solidFill>
                <a:effectLst/>
                <a:ea typeface="Times New Roman" panose="02020603050405020304" pitchFamily="18" charset="0"/>
              </a:rPr>
              <a:t>Loop </a:t>
            </a:r>
            <a:r>
              <a:rPr lang="en-US" sz="1200" dirty="0">
                <a:solidFill>
                  <a:schemeClr val="accent6">
                    <a:lumMod val="20000"/>
                    <a:lumOff val="80000"/>
                  </a:schemeClr>
                </a:solidFill>
                <a:effectLst/>
                <a:ea typeface="Times New Roman" panose="02020603050405020304" pitchFamily="18" charset="0"/>
              </a:rPr>
              <a:t>across all the</a:t>
            </a:r>
            <a:r>
              <a:rPr lang="en-US" sz="1200" spc="-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observations of state, action, reward, and next state transitions in the mini-batch.</a:t>
            </a:r>
          </a:p>
          <a:p>
            <a:pPr marL="342900" marR="499110" lvl="0" indent="-342900" algn="just">
              <a:lnSpc>
                <a:spcPct val="150000"/>
              </a:lnSpc>
              <a:spcBef>
                <a:spcPts val="415"/>
              </a:spcBef>
              <a:spcAft>
                <a:spcPts val="0"/>
              </a:spcAft>
              <a:buFont typeface="+mj-lt"/>
              <a:buAutoNum type="arabicPeriod"/>
              <a:tabLst>
                <a:tab pos="718185" algn="l"/>
              </a:tabLst>
            </a:pPr>
            <a:endParaRPr lang="en-US" sz="1200" dirty="0">
              <a:solidFill>
                <a:schemeClr val="accent6">
                  <a:lumMod val="20000"/>
                  <a:lumOff val="80000"/>
                </a:schemeClr>
              </a:solidFill>
              <a:effectLst/>
              <a:ea typeface="Times New Roman" panose="02020603050405020304" pitchFamily="18" charset="0"/>
            </a:endParaRPr>
          </a:p>
          <a:p>
            <a:pPr marR="494030" lvl="0" algn="just">
              <a:lnSpc>
                <a:spcPct val="150000"/>
              </a:lnSpc>
              <a:spcBef>
                <a:spcPts val="420"/>
              </a:spcBef>
              <a:spcAft>
                <a:spcPts val="0"/>
              </a:spcAft>
              <a:tabLst>
                <a:tab pos="709930" algn="l"/>
              </a:tabLst>
            </a:pPr>
            <a:r>
              <a:rPr lang="en-US" sz="1200" dirty="0">
                <a:solidFill>
                  <a:schemeClr val="accent6">
                    <a:lumMod val="20000"/>
                    <a:lumOff val="80000"/>
                  </a:schemeClr>
                </a:solidFill>
                <a:effectLst/>
                <a:ea typeface="Times New Roman" panose="02020603050405020304" pitchFamily="18" charset="0"/>
              </a:rPr>
              <a:t>3. The target variable for the Q-table is updated based on the </a:t>
            </a:r>
            <a:r>
              <a:rPr lang="en-US" sz="1200" dirty="0">
                <a:solidFill>
                  <a:schemeClr val="accent6">
                    <a:lumMod val="20000"/>
                    <a:lumOff val="80000"/>
                  </a:schemeClr>
                </a:solidFill>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Bellman equation. The</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update</a:t>
            </a:r>
            <a:r>
              <a:rPr lang="en-US" sz="1200" spc="-2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happens</a:t>
            </a:r>
            <a:r>
              <a:rPr lang="en-US" sz="1200" spc="-3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if</a:t>
            </a:r>
            <a:r>
              <a:rPr lang="en-US" sz="1200" spc="-3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6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current</a:t>
            </a:r>
            <a:r>
              <a:rPr lang="en-US" sz="1200" spc="-3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state</a:t>
            </a:r>
            <a:r>
              <a:rPr lang="en-US" sz="1200" spc="-4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is</a:t>
            </a:r>
            <a:r>
              <a:rPr lang="en-US" sz="1200" spc="-6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5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terminal</a:t>
            </a:r>
            <a:r>
              <a:rPr lang="en-US" sz="1200" spc="-3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state</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or</a:t>
            </a:r>
            <a:r>
              <a:rPr lang="en-US" sz="1200" spc="-3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end</a:t>
            </a:r>
            <a:r>
              <a:rPr lang="en-US" sz="1200" spc="-4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of</a:t>
            </a:r>
            <a:r>
              <a:rPr lang="en-US" sz="1200" spc="-5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episode.</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This</a:t>
            </a:r>
            <a:r>
              <a:rPr lang="en-US" sz="1200" spc="-5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is</a:t>
            </a:r>
            <a:r>
              <a:rPr lang="en-US" sz="1200" spc="-4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represented by</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variable</a:t>
            </a:r>
            <a:r>
              <a:rPr lang="en-US" sz="1200" spc="-3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done</a:t>
            </a:r>
            <a:r>
              <a:rPr lang="en-US" sz="1200" spc="-4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and</a:t>
            </a:r>
            <a:r>
              <a:rPr lang="en-US" sz="1200" spc="-4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is</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defined</a:t>
            </a:r>
            <a:r>
              <a:rPr lang="en-US" sz="1200" spc="-3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further</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in</a:t>
            </a:r>
            <a:r>
              <a:rPr lang="en-US" sz="1200" spc="-4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4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training</a:t>
            </a:r>
            <a:r>
              <a:rPr lang="en-US" sz="1200" spc="-6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function.</a:t>
            </a:r>
            <a:r>
              <a:rPr lang="en-US" sz="1200" spc="-1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If</a:t>
            </a:r>
            <a:r>
              <a:rPr lang="en-US" sz="1200" spc="-3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it</a:t>
            </a:r>
            <a:r>
              <a:rPr lang="en-US" sz="1200" spc="-4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is</a:t>
            </a:r>
            <a:r>
              <a:rPr lang="en-US" sz="1200" spc="-1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not</a:t>
            </a:r>
            <a:r>
              <a:rPr lang="en-US" sz="1200" spc="-1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done, the</a:t>
            </a:r>
            <a:r>
              <a:rPr lang="en-US" sz="1200" spc="-2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target is just</a:t>
            </a:r>
            <a:r>
              <a:rPr lang="en-US" sz="1200" spc="-5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set</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to</a:t>
            </a:r>
            <a:r>
              <a:rPr lang="en-US" sz="1200" spc="-1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reward.</a:t>
            </a:r>
          </a:p>
          <a:p>
            <a:pPr marR="494030" algn="just">
              <a:lnSpc>
                <a:spcPct val="150000"/>
              </a:lnSpc>
              <a:spcBef>
                <a:spcPts val="420"/>
              </a:spcBef>
              <a:tabLst>
                <a:tab pos="709930" algn="l"/>
              </a:tabLst>
            </a:pPr>
            <a:r>
              <a:rPr lang="en-US" sz="1200" dirty="0">
                <a:solidFill>
                  <a:schemeClr val="accent6">
                    <a:lumMod val="20000"/>
                    <a:lumOff val="80000"/>
                  </a:schemeClr>
                </a:solidFill>
                <a:effectLst/>
                <a:ea typeface="Times New Roman" panose="02020603050405020304" pitchFamily="18" charset="0"/>
              </a:rPr>
              <a:t>4. Predict</a:t>
            </a:r>
            <a:r>
              <a:rPr lang="en-US" sz="1200" spc="5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1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Q-value</a:t>
            </a:r>
            <a:r>
              <a:rPr lang="en-US" sz="1200" spc="2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of</a:t>
            </a:r>
            <a:r>
              <a:rPr lang="en-US" sz="1200" spc="1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1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next state</a:t>
            </a:r>
            <a:r>
              <a:rPr lang="en-US" sz="1200" spc="3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using</a:t>
            </a:r>
            <a:r>
              <a:rPr lang="en-US" sz="1200" spc="1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deep</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learning</a:t>
            </a:r>
            <a:r>
              <a:rPr lang="en-US" sz="1200" spc="45"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model.</a:t>
            </a:r>
            <a:endParaRPr lang="en-IN" sz="1200" dirty="0">
              <a:solidFill>
                <a:schemeClr val="accent6">
                  <a:lumMod val="20000"/>
                  <a:lumOff val="80000"/>
                </a:schemeClr>
              </a:solidFill>
              <a:effectLst/>
              <a:ea typeface="Times New Roman" panose="02020603050405020304" pitchFamily="18" charset="0"/>
            </a:endParaRPr>
          </a:p>
          <a:p>
            <a:pPr marL="342900" marR="499110" lvl="0" indent="-342900" algn="just">
              <a:lnSpc>
                <a:spcPct val="150000"/>
              </a:lnSpc>
              <a:spcBef>
                <a:spcPts val="415"/>
              </a:spcBef>
              <a:spcAft>
                <a:spcPts val="0"/>
              </a:spcAft>
              <a:buFont typeface="+mj-lt"/>
              <a:buAutoNum type="arabicPeriod"/>
              <a:tabLst>
                <a:tab pos="718185" algn="l"/>
              </a:tabLst>
            </a:pPr>
            <a:endParaRPr lang="en-IN" sz="1200" dirty="0">
              <a:solidFill>
                <a:schemeClr val="accent6">
                  <a:lumMod val="20000"/>
                  <a:lumOff val="80000"/>
                </a:schemeClr>
              </a:solidFill>
              <a:effectLst/>
              <a:ea typeface="Times New Roman" panose="02020603050405020304" pitchFamily="18" charset="0"/>
            </a:endParaRPr>
          </a:p>
          <a:p>
            <a:pPr lvl="0">
              <a:lnSpc>
                <a:spcPct val="150000"/>
              </a:lnSpc>
              <a:spcBef>
                <a:spcPts val="375"/>
              </a:spcBef>
              <a:spcAft>
                <a:spcPts val="0"/>
              </a:spcAft>
              <a:tabLst>
                <a:tab pos="714375" algn="l"/>
              </a:tabLst>
            </a:pPr>
            <a:r>
              <a:rPr lang="en-US" sz="1200" dirty="0">
                <a:solidFill>
                  <a:schemeClr val="accent6">
                    <a:lumMod val="20000"/>
                    <a:lumOff val="80000"/>
                  </a:schemeClr>
                </a:solidFill>
                <a:effectLst/>
                <a:ea typeface="Times New Roman" panose="02020603050405020304" pitchFamily="18" charset="0"/>
              </a:rPr>
              <a:t>5. The Q-value of this state for the action in the current replay buffer is set to the </a:t>
            </a:r>
            <a:r>
              <a:rPr lang="en-US" sz="1200" spc="-10" dirty="0">
                <a:solidFill>
                  <a:schemeClr val="accent6">
                    <a:lumMod val="20000"/>
                    <a:lumOff val="80000"/>
                  </a:schemeClr>
                </a:solidFill>
                <a:effectLst/>
                <a:ea typeface="Times New Roman" panose="02020603050405020304" pitchFamily="18" charset="0"/>
              </a:rPr>
              <a:t>target.</a:t>
            </a:r>
            <a:endParaRPr lang="en-IN" sz="1200" dirty="0">
              <a:solidFill>
                <a:schemeClr val="accent6">
                  <a:lumMod val="20000"/>
                  <a:lumOff val="80000"/>
                </a:schemeClr>
              </a:solidFill>
              <a:effectLst/>
              <a:ea typeface="Times New Roman" panose="02020603050405020304" pitchFamily="18" charset="0"/>
            </a:endParaRPr>
          </a:p>
          <a:p>
            <a:pPr lvl="0">
              <a:lnSpc>
                <a:spcPct val="150000"/>
              </a:lnSpc>
              <a:spcBef>
                <a:spcPts val="465"/>
              </a:spcBef>
              <a:spcAft>
                <a:spcPts val="0"/>
              </a:spcAft>
              <a:tabLst>
                <a:tab pos="709930" algn="l"/>
              </a:tabLst>
            </a:pPr>
            <a:r>
              <a:rPr lang="en-US" sz="1200" dirty="0">
                <a:solidFill>
                  <a:schemeClr val="accent6">
                    <a:lumMod val="20000"/>
                    <a:lumOff val="80000"/>
                  </a:schemeClr>
                </a:solidFill>
                <a:effectLst/>
                <a:ea typeface="Times New Roman" panose="02020603050405020304" pitchFamily="18" charset="0"/>
              </a:rPr>
              <a:t>6. The</a:t>
            </a:r>
            <a:r>
              <a:rPr lang="en-US" sz="1200" spc="3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deep learning</a:t>
            </a:r>
            <a:r>
              <a:rPr lang="en-US" sz="1200" spc="8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model</a:t>
            </a:r>
            <a:r>
              <a:rPr lang="en-US" sz="1200" spc="1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weights</a:t>
            </a:r>
            <a:r>
              <a:rPr lang="en-US" sz="1200" spc="2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are</a:t>
            </a:r>
            <a:r>
              <a:rPr lang="en-US" sz="1200" spc="2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updated</a:t>
            </a:r>
            <a:r>
              <a:rPr lang="en-US" sz="1200" spc="5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by using</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20" dirty="0">
                <a:solidFill>
                  <a:schemeClr val="accent6">
                    <a:lumMod val="20000"/>
                    <a:lumOff val="80000"/>
                  </a:schemeClr>
                </a:solidFill>
                <a:effectLst/>
                <a:ea typeface="Times New Roman" panose="02020603050405020304" pitchFamily="18" charset="0"/>
              </a:rPr>
              <a:t> </a:t>
            </a:r>
            <a:r>
              <a:rPr lang="en-US" sz="1200" spc="20" dirty="0" err="1">
                <a:solidFill>
                  <a:schemeClr val="accent6">
                    <a:lumMod val="20000"/>
                    <a:lumOff val="80000"/>
                  </a:schemeClr>
                </a:solidFill>
                <a:ea typeface="Times New Roman" panose="02020603050405020304" pitchFamily="18" charset="0"/>
              </a:rPr>
              <a:t>m</a:t>
            </a:r>
            <a:r>
              <a:rPr lang="en-US" sz="1200" dirty="0" err="1">
                <a:solidFill>
                  <a:schemeClr val="accent6">
                    <a:lumMod val="20000"/>
                    <a:lumOff val="80000"/>
                  </a:schemeClr>
                </a:solidFill>
                <a:effectLst/>
                <a:ea typeface="Times New Roman" panose="02020603050405020304" pitchFamily="18" charset="0"/>
              </a:rPr>
              <a:t>odet</a:t>
            </a:r>
            <a:r>
              <a:rPr lang="en-US" sz="1200" spc="-60" dirty="0" err="1">
                <a:solidFill>
                  <a:schemeClr val="accent6">
                    <a:lumMod val="20000"/>
                    <a:lumOff val="80000"/>
                  </a:schemeClr>
                </a:solidFill>
                <a:ea typeface="Times New Roman" panose="02020603050405020304" pitchFamily="18" charset="0"/>
              </a:rPr>
              <a:t>.</a:t>
            </a:r>
            <a:r>
              <a:rPr lang="en-US" sz="1200" dirty="0" err="1">
                <a:solidFill>
                  <a:schemeClr val="accent6">
                    <a:lumMod val="20000"/>
                    <a:lumOff val="80000"/>
                  </a:schemeClr>
                </a:solidFill>
                <a:effectLst/>
                <a:ea typeface="Times New Roman" panose="02020603050405020304" pitchFamily="18" charset="0"/>
              </a:rPr>
              <a:t>fit</a:t>
            </a:r>
            <a:r>
              <a:rPr lang="en-US" sz="1200" spc="370"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function.</a:t>
            </a:r>
            <a:endParaRPr lang="en-IN" sz="1200" dirty="0">
              <a:solidFill>
                <a:schemeClr val="accent6">
                  <a:lumMod val="20000"/>
                  <a:lumOff val="80000"/>
                </a:schemeClr>
              </a:solidFill>
              <a:effectLst/>
              <a:ea typeface="Times New Roman" panose="02020603050405020304" pitchFamily="18" charset="0"/>
            </a:endParaRPr>
          </a:p>
          <a:p>
            <a:pPr marR="487045" lvl="0">
              <a:lnSpc>
                <a:spcPct val="150000"/>
              </a:lnSpc>
              <a:spcBef>
                <a:spcPts val="440"/>
              </a:spcBef>
              <a:spcAft>
                <a:spcPts val="0"/>
              </a:spcAft>
              <a:tabLst>
                <a:tab pos="709295" algn="l"/>
              </a:tabLst>
            </a:pPr>
            <a:r>
              <a:rPr lang="en-US" sz="1200" dirty="0">
                <a:solidFill>
                  <a:schemeClr val="accent6">
                    <a:lumMod val="20000"/>
                    <a:lumOff val="80000"/>
                  </a:schemeClr>
                </a:solidFill>
                <a:effectLst/>
                <a:ea typeface="Times New Roman" panose="02020603050405020304" pitchFamily="18" charset="0"/>
              </a:rPr>
              <a:t>7. The</a:t>
            </a:r>
            <a:r>
              <a:rPr lang="en-US" sz="1200" spc="-1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epsilon greedy approach is</a:t>
            </a:r>
            <a:r>
              <a:rPr lang="en-US" sz="1200" spc="-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implemented. Recall that this</a:t>
            </a:r>
            <a:r>
              <a:rPr lang="en-US" sz="1200" spc="-1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approach selects an action randomly with a</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probability of</a:t>
            </a:r>
            <a:r>
              <a:rPr lang="en-US" sz="1200" spc="-1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e or the best action, according to the Q- value</a:t>
            </a:r>
            <a:r>
              <a:rPr lang="en-US" sz="1200" spc="-5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function,</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with</a:t>
            </a:r>
            <a:r>
              <a:rPr lang="en-US" sz="1200" spc="-5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probability</a:t>
            </a:r>
            <a:r>
              <a:rPr lang="en-US" sz="1200" spc="3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l - e.</a:t>
            </a:r>
            <a:endParaRPr lang="en-IN" sz="1200" dirty="0">
              <a:solidFill>
                <a:schemeClr val="accent6">
                  <a:lumMod val="20000"/>
                  <a:lumOff val="80000"/>
                </a:schemeClr>
              </a:solidFill>
              <a:effectLst/>
              <a:ea typeface="Times New Roman" panose="02020603050405020304" pitchFamily="18" charset="0"/>
            </a:endParaRPr>
          </a:p>
          <a:p>
            <a:r>
              <a:rPr lang="en-US" dirty="0"/>
              <a:t> </a:t>
            </a:r>
            <a:endParaRPr lang="en-IN" dirty="0"/>
          </a:p>
          <a:p>
            <a:endParaRPr lang="en-IN"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15</a:t>
            </a:fld>
            <a:endParaRPr lang="en-US" noProof="0" dirty="0"/>
          </a:p>
        </p:txBody>
      </p:sp>
    </p:spTree>
    <p:extLst>
      <p:ext uri="{BB962C8B-B14F-4D97-AF65-F5344CB8AC3E}">
        <p14:creationId xmlns:p14="http://schemas.microsoft.com/office/powerpoint/2010/main" val="565739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using a skeletal code. But we have learnt it and tried to execute it. </a:t>
            </a:r>
          </a:p>
          <a:p>
            <a:endParaRPr lang="en-US" dirty="0"/>
          </a:p>
          <a:p>
            <a:r>
              <a:rPr lang="en-US" dirty="0"/>
              <a:t>State size: how many days to bring in to compute state – that is 2. </a:t>
            </a:r>
          </a:p>
          <a:p>
            <a:r>
              <a:rPr lang="en-US" dirty="0"/>
              <a:t>Sigmoid function to normalize to squash</a:t>
            </a:r>
          </a:p>
          <a:p>
            <a:endParaRPr lang="en-US" dirty="0"/>
          </a:p>
          <a:p>
            <a:endParaRPr lang="en-US" dirty="0"/>
          </a:p>
          <a:p>
            <a:endParaRPr lang="en-US" dirty="0"/>
          </a:p>
          <a:p>
            <a:endParaRPr lang="en-US" dirty="0"/>
          </a:p>
          <a:p>
            <a:pPr marL="0" indent="0">
              <a:lnSpc>
                <a:spcPct val="150000"/>
              </a:lnSpc>
              <a:buNone/>
            </a:pPr>
            <a:r>
              <a:rPr lang="en-IN" sz="1400" b="1" dirty="0" err="1">
                <a:solidFill>
                  <a:schemeClr val="accent6">
                    <a:lumMod val="40000"/>
                    <a:lumOff val="60000"/>
                  </a:schemeClr>
                </a:solidFill>
              </a:rPr>
              <a:t>Get_state</a:t>
            </a:r>
            <a:endParaRPr lang="en-IN" sz="1400" b="1" dirty="0">
              <a:solidFill>
                <a:schemeClr val="accent6">
                  <a:lumMod val="40000"/>
                  <a:lumOff val="60000"/>
                </a:schemeClr>
              </a:solidFill>
            </a:endParaRPr>
          </a:p>
          <a:p>
            <a:pPr marL="0" indent="0">
              <a:lnSpc>
                <a:spcPct val="150000"/>
              </a:lnSpc>
              <a:buNone/>
            </a:pPr>
            <a:r>
              <a:rPr lang="en-US" sz="1200" dirty="0">
                <a:solidFill>
                  <a:schemeClr val="accent6">
                    <a:lumMod val="20000"/>
                    <a:lumOff val="80000"/>
                  </a:schemeClr>
                </a:solidFill>
              </a:rPr>
              <a:t>The function </a:t>
            </a:r>
            <a:r>
              <a:rPr lang="en-US" sz="1200" dirty="0" err="1">
                <a:solidFill>
                  <a:schemeClr val="accent6">
                    <a:lumMod val="20000"/>
                    <a:lumOff val="80000"/>
                  </a:schemeClr>
                </a:solidFill>
              </a:rPr>
              <a:t>getstate</a:t>
            </a:r>
            <a:r>
              <a:rPr lang="en-US" sz="1200" dirty="0">
                <a:solidFill>
                  <a:schemeClr val="accent6">
                    <a:lumMod val="20000"/>
                    <a:lumOff val="80000"/>
                  </a:schemeClr>
                </a:solidFill>
              </a:rPr>
              <a:t> generates the states given the stock data, time t (the day of prediction), and window n (number of days to go back in time). First, the vector of price difference is computed, followed by scaling this vector from zero to one with a sigmoid function.</a:t>
            </a:r>
            <a:endParaRPr lang="en-IN" sz="1200" dirty="0">
              <a:solidFill>
                <a:schemeClr val="accent6">
                  <a:lumMod val="20000"/>
                  <a:lumOff val="80000"/>
                </a:schemeClr>
              </a:solidFill>
            </a:endParaRPr>
          </a:p>
          <a:p>
            <a:endParaRPr lang="en-US" dirty="0"/>
          </a:p>
          <a:p>
            <a:endParaRPr lang="en-US" dirty="0"/>
          </a:p>
          <a:p>
            <a:r>
              <a:rPr lang="en-US" dirty="0"/>
              <a:t>Episode: Number of times the code is trained through the entire data. </a:t>
            </a:r>
          </a:p>
          <a:p>
            <a:endParaRPr lang="en-US" dirty="0"/>
          </a:p>
          <a:p>
            <a:r>
              <a:rPr lang="en-US" dirty="0"/>
              <a:t>Window size: number of market days to consider to evaluate the state</a:t>
            </a:r>
          </a:p>
          <a:p>
            <a:endParaRPr lang="en-US" dirty="0"/>
          </a:p>
          <a:p>
            <a:r>
              <a:rPr lang="en-US" dirty="0"/>
              <a:t>Batch size: size of the replay buffer or memory use during training.</a:t>
            </a:r>
          </a:p>
          <a:p>
            <a:endParaRPr lang="en-US" dirty="0"/>
          </a:p>
          <a:p>
            <a:endParaRPr lang="en-US" dirty="0"/>
          </a:p>
          <a:p>
            <a:r>
              <a:rPr lang="en-US" dirty="0"/>
              <a:t>We train the model iterating through the episodes.</a:t>
            </a:r>
          </a:p>
          <a:p>
            <a:r>
              <a:rPr lang="en-US" dirty="0"/>
              <a:t>Upper section, steps 1 to 7, refers to the steps in the training module and lower section describes the steps in the replay buffer function (</a:t>
            </a:r>
            <a:r>
              <a:rPr lang="en-US" dirty="0" err="1"/>
              <a:t>exeReplay</a:t>
            </a:r>
            <a:r>
              <a:rPr lang="en-US" dirty="0"/>
              <a:t> function)</a:t>
            </a:r>
          </a:p>
          <a:p>
            <a:endParaRPr lang="en-US" dirty="0"/>
          </a:p>
          <a:p>
            <a:pPr marL="228600" indent="-228600">
              <a:buAutoNum type="arabicPeriod"/>
            </a:pPr>
            <a:r>
              <a:rPr lang="en-US" dirty="0"/>
              <a:t>Get the current state using </a:t>
            </a:r>
            <a:r>
              <a:rPr lang="en-US" dirty="0" err="1"/>
              <a:t>getState</a:t>
            </a:r>
            <a:r>
              <a:rPr lang="en-US" dirty="0"/>
              <a:t>. It returns a vector of states which are between 0 and 1</a:t>
            </a:r>
          </a:p>
          <a:p>
            <a:pPr marL="228600" indent="-228600">
              <a:buAutoNum type="arabicPeriod"/>
            </a:pPr>
            <a:r>
              <a:rPr lang="en-US" dirty="0"/>
              <a:t>Get the action for the given state using act function of agent class.</a:t>
            </a:r>
          </a:p>
          <a:p>
            <a:pPr marL="228600" indent="-228600">
              <a:buAutoNum type="arabicPeriod"/>
            </a:pPr>
            <a:r>
              <a:rPr lang="en-US" dirty="0"/>
              <a:t>Get the reward for the given action. Initialized as zero.</a:t>
            </a:r>
          </a:p>
          <a:p>
            <a:pPr marL="228600" indent="-228600">
              <a:buAutoNum type="arabicPeriod"/>
            </a:pPr>
            <a:r>
              <a:rPr lang="en-US" dirty="0"/>
              <a:t>Get the next state using </a:t>
            </a:r>
            <a:r>
              <a:rPr lang="en-US" dirty="0" err="1"/>
              <a:t>getState</a:t>
            </a:r>
            <a:r>
              <a:rPr lang="en-US" dirty="0"/>
              <a:t>. Used to </a:t>
            </a:r>
            <a:r>
              <a:rPr lang="en-US" dirty="0" err="1"/>
              <a:t>uodate</a:t>
            </a:r>
            <a:r>
              <a:rPr lang="en-US" dirty="0"/>
              <a:t> Q value function.</a:t>
            </a:r>
          </a:p>
          <a:p>
            <a:pPr marL="228600" indent="-228600">
              <a:buAutoNum type="arabicPeriod"/>
            </a:pPr>
            <a:r>
              <a:rPr lang="en-US" dirty="0"/>
              <a:t>Details of the reward, action, state, next state are saved to memory of the agent class which is used further by </a:t>
            </a:r>
            <a:r>
              <a:rPr lang="en-US" dirty="0" err="1"/>
              <a:t>expReplay</a:t>
            </a:r>
            <a:r>
              <a:rPr lang="en-US" dirty="0"/>
              <a:t> function. </a:t>
            </a:r>
          </a:p>
          <a:p>
            <a:pPr marL="228600" indent="-228600">
              <a:buAutoNum type="arabicPeriod"/>
            </a:pPr>
            <a:r>
              <a:rPr lang="en-US" dirty="0"/>
              <a:t>If batch size is complete, we move to Replay buffer function and update the Q function by minimizing MSE between Q predicted and Q target. Ow. Move to next state. </a:t>
            </a:r>
          </a:p>
          <a:p>
            <a:pPr marL="228600" indent="-228600">
              <a:buAutoNum type="arabicPeriod"/>
            </a:pPr>
            <a:endParaRPr lang="en-US" dirty="0"/>
          </a:p>
          <a:p>
            <a:pPr marL="228600" indent="-228600">
              <a:buAutoNum type="arabicPeriod"/>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takes mini-batch of </a:t>
            </a:r>
            <a:r>
              <a:rPr lang="en-US" dirty="0" err="1"/>
              <a:t>ovservations</a:t>
            </a:r>
            <a:r>
              <a:rPr lang="en-US" dirty="0"/>
              <a:t> (replay memory) as an input and updates the deep learning-based Q-learning model weights by minimizing the loss function. </a:t>
            </a:r>
          </a:p>
          <a:p>
            <a:pPr marL="342900" marR="494665" lvl="0" indent="-342900" algn="just">
              <a:lnSpc>
                <a:spcPct val="150000"/>
              </a:lnSpc>
              <a:spcBef>
                <a:spcPts val="880"/>
              </a:spcBef>
              <a:spcAft>
                <a:spcPts val="0"/>
              </a:spcAft>
              <a:buFont typeface="+mj-lt"/>
              <a:buAutoNum type="arabicPeriod"/>
              <a:tabLst>
                <a:tab pos="714375" algn="l"/>
              </a:tabLst>
            </a:pPr>
            <a:r>
              <a:rPr lang="en-US" sz="1200" dirty="0">
                <a:solidFill>
                  <a:schemeClr val="accent6">
                    <a:lumMod val="20000"/>
                    <a:lumOff val="80000"/>
                  </a:schemeClr>
                </a:solidFill>
                <a:effectLst/>
                <a:ea typeface="Times New Roman" panose="02020603050405020304" pitchFamily="18" charset="0"/>
              </a:rPr>
              <a:t>Prepare</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replay</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buffer</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memory,</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which</a:t>
            </a:r>
            <a:r>
              <a:rPr lang="en-US" sz="1200" spc="-6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is</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set</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of</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observation</a:t>
            </a:r>
            <a:r>
              <a:rPr lang="en-US" sz="1200" spc="-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used</a:t>
            </a:r>
            <a:r>
              <a:rPr lang="en-US" sz="1200" spc="-6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for</a:t>
            </a:r>
            <a:r>
              <a:rPr lang="en-US" sz="1200" spc="-5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training.</a:t>
            </a:r>
            <a:r>
              <a:rPr lang="en-US" sz="1200" spc="-5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New</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experiences</a:t>
            </a:r>
            <a:r>
              <a:rPr lang="en-US" sz="1200" spc="-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are</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added</a:t>
            </a:r>
            <a:r>
              <a:rPr lang="en-US" sz="1200" spc="-1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to</a:t>
            </a:r>
            <a:r>
              <a:rPr lang="en-US" sz="1200" spc="-4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4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replay</a:t>
            </a:r>
            <a:r>
              <a:rPr lang="en-US" sz="1200" spc="-6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buffer memory</a:t>
            </a:r>
            <a:r>
              <a:rPr lang="en-US" sz="1200" spc="-1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using</a:t>
            </a:r>
            <a:r>
              <a:rPr lang="en-US" sz="1200" spc="-4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for</a:t>
            </a:r>
            <a:r>
              <a:rPr lang="en-US" sz="1200" spc="-5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loop.</a:t>
            </a:r>
            <a:endParaRPr lang="en-IN" sz="1200" dirty="0">
              <a:solidFill>
                <a:schemeClr val="accent6">
                  <a:lumMod val="20000"/>
                  <a:lumOff val="80000"/>
                </a:schemeClr>
              </a:solidFill>
              <a:effectLst/>
              <a:ea typeface="Times New Roman" panose="02020603050405020304" pitchFamily="18" charset="0"/>
            </a:endParaRPr>
          </a:p>
          <a:p>
            <a:pPr marL="342900" marR="499110" lvl="0" indent="-342900" algn="just">
              <a:lnSpc>
                <a:spcPct val="150000"/>
              </a:lnSpc>
              <a:spcBef>
                <a:spcPts val="415"/>
              </a:spcBef>
              <a:spcAft>
                <a:spcPts val="0"/>
              </a:spcAft>
              <a:buFont typeface="+mj-lt"/>
              <a:buAutoNum type="arabicPeriod"/>
              <a:tabLst>
                <a:tab pos="718185" algn="l"/>
              </a:tabLst>
            </a:pPr>
            <a:r>
              <a:rPr lang="en-US" sz="1200" i="1" dirty="0">
                <a:solidFill>
                  <a:schemeClr val="accent6">
                    <a:lumMod val="20000"/>
                    <a:lumOff val="80000"/>
                  </a:schemeClr>
                </a:solidFill>
                <a:effectLst/>
                <a:ea typeface="Times New Roman" panose="02020603050405020304" pitchFamily="18" charset="0"/>
              </a:rPr>
              <a:t>Loop </a:t>
            </a:r>
            <a:r>
              <a:rPr lang="en-US" sz="1200" dirty="0">
                <a:solidFill>
                  <a:schemeClr val="accent6">
                    <a:lumMod val="20000"/>
                    <a:lumOff val="80000"/>
                  </a:schemeClr>
                </a:solidFill>
                <a:effectLst/>
                <a:ea typeface="Times New Roman" panose="02020603050405020304" pitchFamily="18" charset="0"/>
              </a:rPr>
              <a:t>across all the</a:t>
            </a:r>
            <a:r>
              <a:rPr lang="en-US" sz="1200" spc="-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observations of state, action, reward, and next state transitions in the mini-batch.</a:t>
            </a:r>
          </a:p>
          <a:p>
            <a:pPr marL="342900" marR="499110" lvl="0" indent="-342900" algn="just">
              <a:lnSpc>
                <a:spcPct val="150000"/>
              </a:lnSpc>
              <a:spcBef>
                <a:spcPts val="415"/>
              </a:spcBef>
              <a:spcAft>
                <a:spcPts val="0"/>
              </a:spcAft>
              <a:buFont typeface="+mj-lt"/>
              <a:buAutoNum type="arabicPeriod"/>
              <a:tabLst>
                <a:tab pos="718185" algn="l"/>
              </a:tabLst>
            </a:pPr>
            <a:endParaRPr lang="en-US" sz="1200" dirty="0">
              <a:solidFill>
                <a:schemeClr val="accent6">
                  <a:lumMod val="20000"/>
                  <a:lumOff val="80000"/>
                </a:schemeClr>
              </a:solidFill>
              <a:effectLst/>
              <a:ea typeface="Times New Roman" panose="02020603050405020304" pitchFamily="18" charset="0"/>
            </a:endParaRPr>
          </a:p>
          <a:p>
            <a:pPr marR="494030" lvl="0" algn="just">
              <a:lnSpc>
                <a:spcPct val="150000"/>
              </a:lnSpc>
              <a:spcBef>
                <a:spcPts val="420"/>
              </a:spcBef>
              <a:spcAft>
                <a:spcPts val="0"/>
              </a:spcAft>
              <a:tabLst>
                <a:tab pos="709930" algn="l"/>
              </a:tabLst>
            </a:pPr>
            <a:r>
              <a:rPr lang="en-US" sz="1200" dirty="0">
                <a:solidFill>
                  <a:schemeClr val="accent6">
                    <a:lumMod val="20000"/>
                    <a:lumOff val="80000"/>
                  </a:schemeClr>
                </a:solidFill>
                <a:effectLst/>
                <a:ea typeface="Times New Roman" panose="02020603050405020304" pitchFamily="18" charset="0"/>
              </a:rPr>
              <a:t>3. The target variable for the Q-table is updated based on the </a:t>
            </a:r>
            <a:r>
              <a:rPr lang="en-US" sz="1200" dirty="0">
                <a:solidFill>
                  <a:schemeClr val="accent6">
                    <a:lumMod val="20000"/>
                    <a:lumOff val="80000"/>
                  </a:schemeClr>
                </a:solidFill>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Bellman equation. The</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update</a:t>
            </a:r>
            <a:r>
              <a:rPr lang="en-US" sz="1200" spc="-2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happens</a:t>
            </a:r>
            <a:r>
              <a:rPr lang="en-US" sz="1200" spc="-3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if</a:t>
            </a:r>
            <a:r>
              <a:rPr lang="en-US" sz="1200" spc="-3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6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current</a:t>
            </a:r>
            <a:r>
              <a:rPr lang="en-US" sz="1200" spc="-3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state</a:t>
            </a:r>
            <a:r>
              <a:rPr lang="en-US" sz="1200" spc="-4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is</a:t>
            </a:r>
            <a:r>
              <a:rPr lang="en-US" sz="1200" spc="-6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5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terminal</a:t>
            </a:r>
            <a:r>
              <a:rPr lang="en-US" sz="1200" spc="-3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state</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or</a:t>
            </a:r>
            <a:r>
              <a:rPr lang="en-US" sz="1200" spc="-3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end</a:t>
            </a:r>
            <a:r>
              <a:rPr lang="en-US" sz="1200" spc="-4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of</a:t>
            </a:r>
            <a:r>
              <a:rPr lang="en-US" sz="1200" spc="-5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episode.</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This</a:t>
            </a:r>
            <a:r>
              <a:rPr lang="en-US" sz="1200" spc="-5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is</a:t>
            </a:r>
            <a:r>
              <a:rPr lang="en-US" sz="1200" spc="-4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represented by</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variable</a:t>
            </a:r>
            <a:r>
              <a:rPr lang="en-US" sz="1200" spc="-3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done</a:t>
            </a:r>
            <a:r>
              <a:rPr lang="en-US" sz="1200" spc="-4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and</a:t>
            </a:r>
            <a:r>
              <a:rPr lang="en-US" sz="1200" spc="-4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is</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defined</a:t>
            </a:r>
            <a:r>
              <a:rPr lang="en-US" sz="1200" spc="-3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further</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in</a:t>
            </a:r>
            <a:r>
              <a:rPr lang="en-US" sz="1200" spc="-4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4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training</a:t>
            </a:r>
            <a:r>
              <a:rPr lang="en-US" sz="1200" spc="-6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function.</a:t>
            </a:r>
            <a:r>
              <a:rPr lang="en-US" sz="1200" spc="-1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If</a:t>
            </a:r>
            <a:r>
              <a:rPr lang="en-US" sz="1200" spc="-3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it</a:t>
            </a:r>
            <a:r>
              <a:rPr lang="en-US" sz="1200" spc="-4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is</a:t>
            </a:r>
            <a:r>
              <a:rPr lang="en-US" sz="1200" spc="-1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not</a:t>
            </a:r>
            <a:r>
              <a:rPr lang="en-US" sz="1200" spc="-1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done, the</a:t>
            </a:r>
            <a:r>
              <a:rPr lang="en-US" sz="1200" spc="-2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target is just</a:t>
            </a:r>
            <a:r>
              <a:rPr lang="en-US" sz="1200" spc="-5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set</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to</a:t>
            </a:r>
            <a:r>
              <a:rPr lang="en-US" sz="1200" spc="-1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reward.</a:t>
            </a:r>
          </a:p>
          <a:p>
            <a:pPr marR="494030" algn="just">
              <a:lnSpc>
                <a:spcPct val="150000"/>
              </a:lnSpc>
              <a:spcBef>
                <a:spcPts val="420"/>
              </a:spcBef>
              <a:tabLst>
                <a:tab pos="709930" algn="l"/>
              </a:tabLst>
            </a:pPr>
            <a:r>
              <a:rPr lang="en-US" sz="1200" dirty="0">
                <a:solidFill>
                  <a:schemeClr val="accent6">
                    <a:lumMod val="20000"/>
                    <a:lumOff val="80000"/>
                  </a:schemeClr>
                </a:solidFill>
                <a:effectLst/>
                <a:ea typeface="Times New Roman" panose="02020603050405020304" pitchFamily="18" charset="0"/>
              </a:rPr>
              <a:t>4. Predict</a:t>
            </a:r>
            <a:r>
              <a:rPr lang="en-US" sz="1200" spc="5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1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Q-value</a:t>
            </a:r>
            <a:r>
              <a:rPr lang="en-US" sz="1200" spc="2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of</a:t>
            </a:r>
            <a:r>
              <a:rPr lang="en-US" sz="1200" spc="1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1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next state</a:t>
            </a:r>
            <a:r>
              <a:rPr lang="en-US" sz="1200" spc="3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using</a:t>
            </a:r>
            <a:r>
              <a:rPr lang="en-US" sz="1200" spc="1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deep</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learning</a:t>
            </a:r>
            <a:r>
              <a:rPr lang="en-US" sz="1200" spc="45"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model.</a:t>
            </a:r>
            <a:endParaRPr lang="en-IN" sz="1200" dirty="0">
              <a:solidFill>
                <a:schemeClr val="accent6">
                  <a:lumMod val="20000"/>
                  <a:lumOff val="80000"/>
                </a:schemeClr>
              </a:solidFill>
              <a:effectLst/>
              <a:ea typeface="Times New Roman" panose="02020603050405020304" pitchFamily="18" charset="0"/>
            </a:endParaRPr>
          </a:p>
          <a:p>
            <a:pPr marL="342900" marR="499110" lvl="0" indent="-342900" algn="just">
              <a:lnSpc>
                <a:spcPct val="150000"/>
              </a:lnSpc>
              <a:spcBef>
                <a:spcPts val="415"/>
              </a:spcBef>
              <a:spcAft>
                <a:spcPts val="0"/>
              </a:spcAft>
              <a:buFont typeface="+mj-lt"/>
              <a:buAutoNum type="arabicPeriod"/>
              <a:tabLst>
                <a:tab pos="718185" algn="l"/>
              </a:tabLst>
            </a:pPr>
            <a:endParaRPr lang="en-IN" sz="1200" dirty="0">
              <a:solidFill>
                <a:schemeClr val="accent6">
                  <a:lumMod val="20000"/>
                  <a:lumOff val="80000"/>
                </a:schemeClr>
              </a:solidFill>
              <a:effectLst/>
              <a:ea typeface="Times New Roman" panose="02020603050405020304" pitchFamily="18" charset="0"/>
            </a:endParaRPr>
          </a:p>
          <a:p>
            <a:pPr lvl="0">
              <a:lnSpc>
                <a:spcPct val="150000"/>
              </a:lnSpc>
              <a:spcBef>
                <a:spcPts val="375"/>
              </a:spcBef>
              <a:spcAft>
                <a:spcPts val="0"/>
              </a:spcAft>
              <a:tabLst>
                <a:tab pos="714375" algn="l"/>
              </a:tabLst>
            </a:pPr>
            <a:r>
              <a:rPr lang="en-US" sz="1200" dirty="0">
                <a:solidFill>
                  <a:schemeClr val="accent6">
                    <a:lumMod val="20000"/>
                    <a:lumOff val="80000"/>
                  </a:schemeClr>
                </a:solidFill>
                <a:effectLst/>
                <a:ea typeface="Times New Roman" panose="02020603050405020304" pitchFamily="18" charset="0"/>
              </a:rPr>
              <a:t>5. The Q-value of this state for the action in the current replay buffer is set to the </a:t>
            </a:r>
            <a:r>
              <a:rPr lang="en-US" sz="1200" spc="-10" dirty="0">
                <a:solidFill>
                  <a:schemeClr val="accent6">
                    <a:lumMod val="20000"/>
                    <a:lumOff val="80000"/>
                  </a:schemeClr>
                </a:solidFill>
                <a:effectLst/>
                <a:ea typeface="Times New Roman" panose="02020603050405020304" pitchFamily="18" charset="0"/>
              </a:rPr>
              <a:t>target.</a:t>
            </a:r>
            <a:endParaRPr lang="en-IN" sz="1200" dirty="0">
              <a:solidFill>
                <a:schemeClr val="accent6">
                  <a:lumMod val="20000"/>
                  <a:lumOff val="80000"/>
                </a:schemeClr>
              </a:solidFill>
              <a:effectLst/>
              <a:ea typeface="Times New Roman" panose="02020603050405020304" pitchFamily="18" charset="0"/>
            </a:endParaRPr>
          </a:p>
          <a:p>
            <a:pPr lvl="0">
              <a:lnSpc>
                <a:spcPct val="150000"/>
              </a:lnSpc>
              <a:spcBef>
                <a:spcPts val="465"/>
              </a:spcBef>
              <a:spcAft>
                <a:spcPts val="0"/>
              </a:spcAft>
              <a:tabLst>
                <a:tab pos="709930" algn="l"/>
              </a:tabLst>
            </a:pPr>
            <a:r>
              <a:rPr lang="en-US" sz="1200" dirty="0">
                <a:solidFill>
                  <a:schemeClr val="accent6">
                    <a:lumMod val="20000"/>
                    <a:lumOff val="80000"/>
                  </a:schemeClr>
                </a:solidFill>
                <a:effectLst/>
                <a:ea typeface="Times New Roman" panose="02020603050405020304" pitchFamily="18" charset="0"/>
              </a:rPr>
              <a:t>6. The</a:t>
            </a:r>
            <a:r>
              <a:rPr lang="en-US" sz="1200" spc="3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deep learning</a:t>
            </a:r>
            <a:r>
              <a:rPr lang="en-US" sz="1200" spc="8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model</a:t>
            </a:r>
            <a:r>
              <a:rPr lang="en-US" sz="1200" spc="1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weights</a:t>
            </a:r>
            <a:r>
              <a:rPr lang="en-US" sz="1200" spc="2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are</a:t>
            </a:r>
            <a:r>
              <a:rPr lang="en-US" sz="1200" spc="2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updated</a:t>
            </a:r>
            <a:r>
              <a:rPr lang="en-US" sz="1200" spc="5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by using</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20" dirty="0">
                <a:solidFill>
                  <a:schemeClr val="accent6">
                    <a:lumMod val="20000"/>
                    <a:lumOff val="80000"/>
                  </a:schemeClr>
                </a:solidFill>
                <a:effectLst/>
                <a:ea typeface="Times New Roman" panose="02020603050405020304" pitchFamily="18" charset="0"/>
              </a:rPr>
              <a:t> </a:t>
            </a:r>
            <a:r>
              <a:rPr lang="en-US" sz="1200" spc="20" dirty="0" err="1">
                <a:solidFill>
                  <a:schemeClr val="accent6">
                    <a:lumMod val="20000"/>
                    <a:lumOff val="80000"/>
                  </a:schemeClr>
                </a:solidFill>
                <a:ea typeface="Times New Roman" panose="02020603050405020304" pitchFamily="18" charset="0"/>
              </a:rPr>
              <a:t>m</a:t>
            </a:r>
            <a:r>
              <a:rPr lang="en-US" sz="1200" dirty="0" err="1">
                <a:solidFill>
                  <a:schemeClr val="accent6">
                    <a:lumMod val="20000"/>
                    <a:lumOff val="80000"/>
                  </a:schemeClr>
                </a:solidFill>
                <a:effectLst/>
                <a:ea typeface="Times New Roman" panose="02020603050405020304" pitchFamily="18" charset="0"/>
              </a:rPr>
              <a:t>odet</a:t>
            </a:r>
            <a:r>
              <a:rPr lang="en-US" sz="1200" spc="-60" dirty="0" err="1">
                <a:solidFill>
                  <a:schemeClr val="accent6">
                    <a:lumMod val="20000"/>
                    <a:lumOff val="80000"/>
                  </a:schemeClr>
                </a:solidFill>
                <a:ea typeface="Times New Roman" panose="02020603050405020304" pitchFamily="18" charset="0"/>
              </a:rPr>
              <a:t>.</a:t>
            </a:r>
            <a:r>
              <a:rPr lang="en-US" sz="1200" dirty="0" err="1">
                <a:solidFill>
                  <a:schemeClr val="accent6">
                    <a:lumMod val="20000"/>
                    <a:lumOff val="80000"/>
                  </a:schemeClr>
                </a:solidFill>
                <a:effectLst/>
                <a:ea typeface="Times New Roman" panose="02020603050405020304" pitchFamily="18" charset="0"/>
              </a:rPr>
              <a:t>fit</a:t>
            </a:r>
            <a:r>
              <a:rPr lang="en-US" sz="1200" spc="370"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function.</a:t>
            </a:r>
            <a:endParaRPr lang="en-IN" sz="1200" dirty="0">
              <a:solidFill>
                <a:schemeClr val="accent6">
                  <a:lumMod val="20000"/>
                  <a:lumOff val="80000"/>
                </a:schemeClr>
              </a:solidFill>
              <a:effectLst/>
              <a:ea typeface="Times New Roman" panose="02020603050405020304" pitchFamily="18" charset="0"/>
            </a:endParaRPr>
          </a:p>
          <a:p>
            <a:pPr marR="487045" lvl="0">
              <a:lnSpc>
                <a:spcPct val="150000"/>
              </a:lnSpc>
              <a:spcBef>
                <a:spcPts val="440"/>
              </a:spcBef>
              <a:spcAft>
                <a:spcPts val="0"/>
              </a:spcAft>
              <a:tabLst>
                <a:tab pos="709295" algn="l"/>
              </a:tabLst>
            </a:pPr>
            <a:r>
              <a:rPr lang="en-US" sz="1200" dirty="0">
                <a:solidFill>
                  <a:schemeClr val="accent6">
                    <a:lumMod val="20000"/>
                    <a:lumOff val="80000"/>
                  </a:schemeClr>
                </a:solidFill>
                <a:effectLst/>
                <a:ea typeface="Times New Roman" panose="02020603050405020304" pitchFamily="18" charset="0"/>
              </a:rPr>
              <a:t>7. The</a:t>
            </a:r>
            <a:r>
              <a:rPr lang="en-US" sz="1200" spc="-1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epsilon greedy approach is</a:t>
            </a:r>
            <a:r>
              <a:rPr lang="en-US" sz="1200" spc="-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implemented. Recall that this</a:t>
            </a:r>
            <a:r>
              <a:rPr lang="en-US" sz="1200" spc="-1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approach selects an action randomly with a</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probability of</a:t>
            </a:r>
            <a:r>
              <a:rPr lang="en-US" sz="1200" spc="-1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e or the best action, according to the Q- value</a:t>
            </a:r>
            <a:r>
              <a:rPr lang="en-US" sz="1200" spc="-5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function,</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with</a:t>
            </a:r>
            <a:r>
              <a:rPr lang="en-US" sz="1200" spc="-5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probability</a:t>
            </a:r>
            <a:r>
              <a:rPr lang="en-US" sz="1200" spc="3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l - e.</a:t>
            </a:r>
            <a:endParaRPr lang="en-IN" sz="1200" dirty="0">
              <a:solidFill>
                <a:schemeClr val="accent6">
                  <a:lumMod val="20000"/>
                  <a:lumOff val="80000"/>
                </a:schemeClr>
              </a:solidFill>
              <a:effectLst/>
              <a:ea typeface="Times New Roman" panose="02020603050405020304" pitchFamily="18" charset="0"/>
            </a:endParaRPr>
          </a:p>
          <a:p>
            <a:r>
              <a:rPr lang="en-US" dirty="0"/>
              <a:t> </a:t>
            </a:r>
            <a:endParaRPr lang="en-IN" dirty="0"/>
          </a:p>
          <a:p>
            <a:pPr>
              <a:lnSpc>
                <a:spcPct val="150000"/>
              </a:lnSpc>
            </a:pPr>
            <a:r>
              <a:rPr lang="en-US" sz="1400" b="1" dirty="0" err="1">
                <a:solidFill>
                  <a:schemeClr val="accent6">
                    <a:lumMod val="40000"/>
                    <a:lumOff val="60000"/>
                  </a:schemeClr>
                </a:solidFill>
              </a:rPr>
              <a:t>Plot_behavior</a:t>
            </a:r>
            <a:endParaRPr lang="en-US" sz="1400" b="1" dirty="0">
              <a:solidFill>
                <a:schemeClr val="accent6">
                  <a:lumMod val="40000"/>
                  <a:lumOff val="60000"/>
                </a:schemeClr>
              </a:solidFill>
            </a:endParaRPr>
          </a:p>
          <a:p>
            <a:pPr marL="0" indent="0">
              <a:lnSpc>
                <a:spcPct val="150000"/>
              </a:lnSpc>
              <a:buNone/>
            </a:pPr>
            <a:r>
              <a:rPr lang="en-US" sz="1200" dirty="0">
                <a:solidFill>
                  <a:schemeClr val="accent6">
                    <a:lumMod val="20000"/>
                    <a:lumOff val="80000"/>
                  </a:schemeClr>
                </a:solidFill>
              </a:rPr>
              <a:t>The function </a:t>
            </a:r>
            <a:r>
              <a:rPr lang="en-US" sz="1200" dirty="0" err="1">
                <a:solidFill>
                  <a:schemeClr val="accent6">
                    <a:lumMod val="20000"/>
                    <a:lumOff val="80000"/>
                  </a:schemeClr>
                </a:solidFill>
              </a:rPr>
              <a:t>plot_behavior</a:t>
            </a:r>
            <a:r>
              <a:rPr lang="en-US" sz="1200" dirty="0">
                <a:solidFill>
                  <a:schemeClr val="accent6">
                    <a:lumMod val="20000"/>
                    <a:lumOff val="80000"/>
                  </a:schemeClr>
                </a:solidFill>
              </a:rPr>
              <a:t> returns the plot of the market price along with indica- tors for the buy and sell actions. It is used for the overall evaluation of the algorithm during the training and testing phase.</a:t>
            </a:r>
          </a:p>
          <a:p>
            <a:endParaRPr lang="en-IN" dirty="0"/>
          </a:p>
          <a:p>
            <a:endParaRPr lang="en-IN" dirty="0"/>
          </a:p>
          <a:p>
            <a:pPr>
              <a:lnSpc>
                <a:spcPct val="150000"/>
              </a:lnSpc>
            </a:pPr>
            <a:r>
              <a:rPr lang="en-US" sz="1200" spc="-10" dirty="0">
                <a:solidFill>
                  <a:schemeClr val="accent6">
                    <a:lumMod val="20000"/>
                    <a:lumOff val="80000"/>
                  </a:schemeClr>
                </a:solidFill>
                <a:effectLst/>
                <a:ea typeface="Times New Roman" panose="02020603050405020304" pitchFamily="18" charset="0"/>
              </a:rPr>
              <a:t>Similar</a:t>
            </a:r>
            <a:r>
              <a:rPr lang="en-US" sz="1200" spc="-40"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to</a:t>
            </a:r>
            <a:r>
              <a:rPr lang="en-US" sz="1200" spc="-60"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other</a:t>
            </a:r>
            <a:r>
              <a:rPr lang="en-US" sz="1200" spc="-30"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machine</a:t>
            </a:r>
            <a:r>
              <a:rPr lang="en-US" sz="1200" spc="-55"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learning</a:t>
            </a:r>
            <a:r>
              <a:rPr lang="en-US" sz="1200" spc="-25"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techniques,</a:t>
            </a:r>
            <a:r>
              <a:rPr lang="en-US" sz="1200" spc="-15"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we</a:t>
            </a:r>
            <a:r>
              <a:rPr lang="en-US" sz="1200" spc="-55"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can</a:t>
            </a:r>
            <a:r>
              <a:rPr lang="en-US" sz="1200" spc="-55"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find</a:t>
            </a:r>
            <a:r>
              <a:rPr lang="en-US" sz="1200" spc="-40"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the</a:t>
            </a:r>
            <a:r>
              <a:rPr lang="en-US" sz="1200" spc="-45"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best </a:t>
            </a:r>
            <a:r>
              <a:rPr lang="en-US" sz="1200" dirty="0">
                <a:solidFill>
                  <a:schemeClr val="accent6">
                    <a:lumMod val="20000"/>
                    <a:lumOff val="80000"/>
                  </a:schemeClr>
                </a:solidFill>
                <a:effectLst/>
                <a:ea typeface="Times New Roman" panose="02020603050405020304" pitchFamily="18" charset="0"/>
              </a:rPr>
              <a:t>combination of model hyperparameters in RL by using techniques such as grid </a:t>
            </a:r>
            <a:r>
              <a:rPr lang="en-US" sz="1200" spc="-10" dirty="0">
                <a:solidFill>
                  <a:schemeClr val="accent6">
                    <a:lumMod val="20000"/>
                    <a:lumOff val="80000"/>
                  </a:schemeClr>
                </a:solidFill>
                <a:effectLst/>
                <a:ea typeface="Times New Roman" panose="02020603050405020304" pitchFamily="18" charset="0"/>
              </a:rPr>
              <a:t>search.</a:t>
            </a:r>
            <a:r>
              <a:rPr lang="en-US" sz="1200" spc="-60" dirty="0">
                <a:solidFill>
                  <a:schemeClr val="accent6">
                    <a:lumMod val="20000"/>
                    <a:lumOff val="80000"/>
                  </a:schemeClr>
                </a:solidFill>
                <a:effectLst/>
                <a:ea typeface="Times New Roman" panose="02020603050405020304" pitchFamily="18" charset="0"/>
              </a:rPr>
              <a:t> </a:t>
            </a:r>
          </a:p>
          <a:p>
            <a:pPr>
              <a:lnSpc>
                <a:spcPct val="150000"/>
              </a:lnSpc>
            </a:pPr>
            <a:r>
              <a:rPr lang="en-US" sz="1200" spc="-10" dirty="0">
                <a:solidFill>
                  <a:schemeClr val="accent6">
                    <a:lumMod val="20000"/>
                    <a:lumOff val="80000"/>
                  </a:schemeClr>
                </a:solidFill>
                <a:effectLst/>
                <a:ea typeface="Times New Roman" panose="02020603050405020304" pitchFamily="18" charset="0"/>
              </a:rPr>
              <a:t>The</a:t>
            </a:r>
            <a:r>
              <a:rPr lang="en-US" sz="1200" spc="-55"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grid</a:t>
            </a:r>
            <a:r>
              <a:rPr lang="en-US" sz="1200" spc="-55"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search</a:t>
            </a:r>
            <a:r>
              <a:rPr lang="en-US" sz="1200" spc="-55"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for</a:t>
            </a:r>
            <a:r>
              <a:rPr lang="en-US" sz="1200" spc="-45"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RL-based</a:t>
            </a:r>
            <a:r>
              <a:rPr lang="en-US" sz="1200" spc="30"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problems</a:t>
            </a:r>
            <a:r>
              <a:rPr lang="en-US" sz="1200" spc="-35"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are</a:t>
            </a:r>
            <a:r>
              <a:rPr lang="en-US" sz="1200" spc="-60"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computationally</a:t>
            </a:r>
            <a:r>
              <a:rPr lang="en-US" sz="1200" spc="-55"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intensive.</a:t>
            </a:r>
          </a:p>
          <a:p>
            <a:pPr>
              <a:lnSpc>
                <a:spcPct val="150000"/>
              </a:lnSpc>
            </a:pPr>
            <a:endParaRPr lang="en-US" sz="1200" spc="-10" dirty="0">
              <a:solidFill>
                <a:schemeClr val="accent6">
                  <a:lumMod val="20000"/>
                  <a:lumOff val="80000"/>
                </a:schemeClr>
              </a:solidFill>
              <a:effectLst/>
            </a:endParaRPr>
          </a:p>
          <a:p>
            <a:pPr>
              <a:lnSpc>
                <a:spcPct val="150000"/>
              </a:lnSpc>
            </a:pPr>
            <a:r>
              <a:rPr lang="en-IN" sz="1200" b="1" dirty="0">
                <a:solidFill>
                  <a:schemeClr val="accent6">
                    <a:lumMod val="40000"/>
                    <a:lumOff val="60000"/>
                  </a:schemeClr>
                </a:solidFill>
              </a:rPr>
              <a:t>Epsilon</a:t>
            </a:r>
            <a:r>
              <a:rPr lang="en-IN" sz="1200" dirty="0">
                <a:solidFill>
                  <a:schemeClr val="accent6">
                    <a:lumMod val="20000"/>
                    <a:lumOff val="80000"/>
                  </a:schemeClr>
                </a:solidFill>
              </a:rPr>
              <a:t> - It is the basic starting point where. I would like to initiate the exploration.</a:t>
            </a:r>
            <a:endParaRPr lang="en-IN" sz="1200" b="1" dirty="0">
              <a:solidFill>
                <a:schemeClr val="accent6">
                  <a:lumMod val="20000"/>
                  <a:lumOff val="80000"/>
                </a:schemeClr>
              </a:solidFill>
            </a:endParaRPr>
          </a:p>
          <a:p>
            <a:pPr>
              <a:lnSpc>
                <a:spcPct val="150000"/>
              </a:lnSpc>
            </a:pPr>
            <a:r>
              <a:rPr lang="en-IN" sz="1200" b="1" dirty="0">
                <a:solidFill>
                  <a:schemeClr val="accent6">
                    <a:lumMod val="40000"/>
                    <a:lumOff val="60000"/>
                  </a:schemeClr>
                </a:solidFill>
              </a:rPr>
              <a:t>Epsilon Decay- </a:t>
            </a:r>
            <a:r>
              <a:rPr lang="en-IN" sz="1200" dirty="0">
                <a:solidFill>
                  <a:schemeClr val="accent6">
                    <a:lumMod val="20000"/>
                    <a:lumOff val="80000"/>
                  </a:schemeClr>
                </a:solidFill>
              </a:rPr>
              <a:t>Controls exploration-exploitation trade-off. High decay rates will cause RL to go into exploitation too early which is bad. The lower rate will make the model to take random actions for too long and would not try to exploit past knowledge before episode ends. </a:t>
            </a:r>
          </a:p>
          <a:p>
            <a:pPr>
              <a:lnSpc>
                <a:spcPct val="150000"/>
              </a:lnSpc>
            </a:pPr>
            <a:endParaRPr lang="en-IN" sz="1200" dirty="0">
              <a:solidFill>
                <a:schemeClr val="accent6">
                  <a:lumMod val="20000"/>
                  <a:lumOff val="80000"/>
                </a:schemeClr>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IN" sz="1200" b="1" dirty="0">
                <a:solidFill>
                  <a:schemeClr val="accent6">
                    <a:lumMod val="40000"/>
                    <a:lumOff val="60000"/>
                  </a:schemeClr>
                </a:solidFill>
              </a:rPr>
              <a:t>Epsilon Minimum- </a:t>
            </a:r>
            <a:r>
              <a:rPr lang="en-IN" sz="1200" dirty="0">
                <a:solidFill>
                  <a:schemeClr val="accent6">
                    <a:lumMod val="20000"/>
                    <a:lumOff val="80000"/>
                  </a:schemeClr>
                </a:solidFill>
              </a:rPr>
              <a:t>It is the minimum exploration rate. No matter how much we have learned, there should still be scope to learn something new. This parameter ensures that even in later part of an episode some exploration will be going on.</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IN" sz="1200" dirty="0">
              <a:solidFill>
                <a:schemeClr val="accent6">
                  <a:lumMod val="20000"/>
                  <a:lumOff val="80000"/>
                </a:schemeClr>
              </a:solidFill>
            </a:endParaRPr>
          </a:p>
          <a:p>
            <a:pPr>
              <a:lnSpc>
                <a:spcPct val="150000"/>
              </a:lnSpc>
            </a:pPr>
            <a:r>
              <a:rPr lang="en-IN" sz="1200" b="1" dirty="0" err="1">
                <a:solidFill>
                  <a:schemeClr val="accent6">
                    <a:lumMod val="40000"/>
                    <a:lumOff val="60000"/>
                  </a:schemeClr>
                </a:solidFill>
              </a:rPr>
              <a:t>Episode_Count</a:t>
            </a:r>
            <a:r>
              <a:rPr lang="en-IN" sz="1200" b="1" dirty="0">
                <a:solidFill>
                  <a:schemeClr val="accent6">
                    <a:lumMod val="40000"/>
                    <a:lumOff val="60000"/>
                  </a:schemeClr>
                </a:solidFill>
              </a:rPr>
              <a:t> - </a:t>
            </a:r>
            <a:r>
              <a:rPr lang="en-US" sz="1200" dirty="0">
                <a:solidFill>
                  <a:schemeClr val="accent6">
                    <a:lumMod val="20000"/>
                    <a:lumOff val="80000"/>
                  </a:schemeClr>
                </a:solidFill>
                <a:effectLst/>
                <a:ea typeface="Times New Roman" panose="02020603050405020304" pitchFamily="18" charset="0"/>
              </a:rPr>
              <a:t>The number</a:t>
            </a:r>
            <a:r>
              <a:rPr lang="en-US" sz="1200" spc="12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of</a:t>
            </a:r>
            <a:r>
              <a:rPr lang="en-US" sz="1200" spc="8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times</a:t>
            </a:r>
            <a:r>
              <a:rPr lang="en-US" sz="1200" spc="10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 model</a:t>
            </a:r>
            <a:r>
              <a:rPr lang="en-US" sz="1200" spc="9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is</a:t>
            </a:r>
            <a:r>
              <a:rPr lang="en-US" sz="1200" spc="9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trained</a:t>
            </a:r>
            <a:r>
              <a:rPr lang="en-US" sz="1200" spc="14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through</a:t>
            </a:r>
            <a:r>
              <a:rPr lang="en-US" sz="1200" spc="15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 entire</a:t>
            </a:r>
            <a:r>
              <a:rPr lang="en-US" sz="1200" spc="9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data. </a:t>
            </a:r>
            <a:r>
              <a:rPr lang="en-US" sz="1200" dirty="0">
                <a:solidFill>
                  <a:schemeClr val="accent6">
                    <a:lumMod val="20000"/>
                    <a:lumOff val="80000"/>
                  </a:schemeClr>
                </a:solidFill>
              </a:rPr>
              <a:t>Higher episode count better but with the caveat of increased computational complexities. Here, we have run the model with an episode count of 10.</a:t>
            </a:r>
            <a:r>
              <a:rPr lang="en-US" sz="1200" b="1" dirty="0">
                <a:solidFill>
                  <a:schemeClr val="accent6">
                    <a:lumMod val="20000"/>
                    <a:lumOff val="80000"/>
                  </a:schemeClr>
                </a:solidFill>
              </a:rPr>
              <a:t> </a:t>
            </a:r>
          </a:p>
          <a:p>
            <a:pPr>
              <a:lnSpc>
                <a:spcPct val="150000"/>
              </a:lnSpc>
            </a:pPr>
            <a:r>
              <a:rPr lang="en-US" sz="1200" b="1" dirty="0">
                <a:solidFill>
                  <a:schemeClr val="accent6">
                    <a:lumMod val="40000"/>
                    <a:lumOff val="60000"/>
                  </a:schemeClr>
                </a:solidFill>
              </a:rPr>
              <a:t>Batch Size - </a:t>
            </a:r>
            <a:r>
              <a:rPr lang="en-US" sz="1200" dirty="0">
                <a:solidFill>
                  <a:schemeClr val="accent6">
                    <a:lumMod val="20000"/>
                    <a:lumOff val="80000"/>
                  </a:schemeClr>
                </a:solidFill>
              </a:rPr>
              <a:t>Size of replay buffer or memory used during training. Here, the </a:t>
            </a:r>
            <a:r>
              <a:rPr lang="en-US" sz="1200" dirty="0" err="1">
                <a:solidFill>
                  <a:schemeClr val="accent6">
                    <a:lumMod val="20000"/>
                    <a:lumOff val="80000"/>
                  </a:schemeClr>
                </a:solidFill>
              </a:rPr>
              <a:t>batch_size</a:t>
            </a:r>
            <a:r>
              <a:rPr lang="en-US" sz="1200" dirty="0">
                <a:solidFill>
                  <a:schemeClr val="accent6">
                    <a:lumMod val="20000"/>
                    <a:lumOff val="80000"/>
                  </a:schemeClr>
                </a:solidFill>
              </a:rPr>
              <a:t> is 32.</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IN" sz="1200" dirty="0">
              <a:solidFill>
                <a:schemeClr val="accent6">
                  <a:lumMod val="20000"/>
                  <a:lumOff val="80000"/>
                </a:schemeClr>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solidFill>
                  <a:schemeClr val="accent6">
                    <a:lumMod val="40000"/>
                    <a:lumOff val="60000"/>
                  </a:schemeClr>
                </a:solidFill>
              </a:rPr>
              <a:t>Window Size - </a:t>
            </a:r>
            <a:r>
              <a:rPr lang="en-US" sz="1200" dirty="0">
                <a:solidFill>
                  <a:schemeClr val="accent6">
                    <a:lumMod val="20000"/>
                    <a:lumOff val="80000"/>
                  </a:schemeClr>
                </a:solidFill>
              </a:rPr>
              <a:t>Large Window Sizes causes too much low pattern detection while low window size will cause the model to be focused on immediate time stamps rather than generalization. We gave the window size as 1.</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IN" sz="1200" dirty="0">
              <a:solidFill>
                <a:schemeClr val="accent6">
                  <a:lumMod val="20000"/>
                  <a:lumOff val="80000"/>
                </a:schemeClr>
              </a:solidFill>
            </a:endParaRPr>
          </a:p>
          <a:p>
            <a:pPr>
              <a:lnSpc>
                <a:spcPct val="150000"/>
              </a:lnSpc>
            </a:pPr>
            <a:r>
              <a:rPr lang="en-IN" sz="1200" b="1" dirty="0">
                <a:solidFill>
                  <a:schemeClr val="accent6">
                    <a:lumMod val="40000"/>
                    <a:lumOff val="60000"/>
                  </a:schemeClr>
                </a:solidFill>
              </a:rPr>
              <a:t>Gamma – </a:t>
            </a:r>
            <a:r>
              <a:rPr lang="en-IN" sz="1200" dirty="0">
                <a:solidFill>
                  <a:schemeClr val="accent6">
                    <a:lumMod val="20000"/>
                    <a:lumOff val="80000"/>
                  </a:schemeClr>
                </a:solidFill>
              </a:rPr>
              <a:t>It is the discount factor for future rewards. Higher Value Indicates more certainty to get rewards and vice versa. In our model, we used gamma value as 0.95</a:t>
            </a:r>
            <a:endParaRPr lang="en-IN" sz="1200" b="1" dirty="0">
              <a:solidFill>
                <a:schemeClr val="accent6">
                  <a:lumMod val="20000"/>
                  <a:lumOff val="80000"/>
                </a:schemeClr>
              </a:solidFill>
            </a:endParaRPr>
          </a:p>
          <a:p>
            <a:pPr>
              <a:lnSpc>
                <a:spcPct val="150000"/>
              </a:lnSpc>
            </a:pPr>
            <a:r>
              <a:rPr lang="en-IN" sz="1200" b="1" dirty="0">
                <a:solidFill>
                  <a:schemeClr val="accent6">
                    <a:lumMod val="40000"/>
                    <a:lumOff val="60000"/>
                  </a:schemeClr>
                </a:solidFill>
              </a:rPr>
              <a:t>Neural Network  No. of layers and nodes in layers -  </a:t>
            </a:r>
            <a:r>
              <a:rPr lang="en-IN" sz="1200" dirty="0">
                <a:solidFill>
                  <a:schemeClr val="accent6">
                    <a:lumMod val="20000"/>
                    <a:lumOff val="80000"/>
                  </a:schemeClr>
                </a:solidFill>
              </a:rPr>
              <a:t>These decide the no of latent features and the complexity that I would be able to detect and make use of them. Higher value is preferred, but propounds computational complexity challenges.</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IN" sz="1200" dirty="0">
              <a:solidFill>
                <a:schemeClr val="accent6">
                  <a:lumMod val="20000"/>
                  <a:lumOff val="80000"/>
                </a:schemeClr>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IN" sz="1200" dirty="0">
              <a:solidFill>
                <a:schemeClr val="accent6">
                  <a:lumMod val="20000"/>
                  <a:lumOff val="80000"/>
                </a:schemeClr>
              </a:solidFill>
            </a:endParaRPr>
          </a:p>
          <a:p>
            <a:endParaRPr lang="en-IN" dirty="0"/>
          </a:p>
          <a:p>
            <a:endParaRPr lang="en-IN"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16</a:t>
            </a:fld>
            <a:endParaRPr lang="en-US" noProof="0" dirty="0"/>
          </a:p>
        </p:txBody>
      </p:sp>
    </p:spTree>
    <p:extLst>
      <p:ext uri="{BB962C8B-B14F-4D97-AF65-F5344CB8AC3E}">
        <p14:creationId xmlns:p14="http://schemas.microsoft.com/office/powerpoint/2010/main" val="1040656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17</a:t>
            </a:fld>
            <a:endParaRPr lang="en-US" noProof="0" dirty="0"/>
          </a:p>
        </p:txBody>
      </p:sp>
    </p:spTree>
    <p:extLst>
      <p:ext uri="{BB962C8B-B14F-4D97-AF65-F5344CB8AC3E}">
        <p14:creationId xmlns:p14="http://schemas.microsoft.com/office/powerpoint/2010/main" val="1030399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6">
                    <a:lumMod val="20000"/>
                    <a:lumOff val="80000"/>
                  </a:schemeClr>
                </a:solidFill>
                <a:effectLst/>
                <a:ea typeface="Times New Roman" panose="02020603050405020304" pitchFamily="18" charset="0"/>
              </a:rPr>
              <a:t>Ideally, the</a:t>
            </a:r>
            <a:r>
              <a:rPr lang="en-US" sz="1200" spc="-3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number of</a:t>
            </a:r>
            <a:r>
              <a:rPr lang="en-US" sz="1200" spc="-3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training episodes should</a:t>
            </a:r>
            <a:r>
              <a:rPr lang="en-US" sz="1200" spc="-1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be</a:t>
            </a:r>
            <a:r>
              <a:rPr lang="en-US" sz="1200" spc="-3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higher than</a:t>
            </a:r>
            <a:r>
              <a:rPr lang="en-US" sz="1200" spc="-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3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number used</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in this case study. A</a:t>
            </a:r>
            <a:r>
              <a:rPr lang="en-US" sz="1200" spc="-1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higher number of</a:t>
            </a:r>
            <a:r>
              <a:rPr lang="en-US" sz="1200" spc="-1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training episodes will</a:t>
            </a:r>
            <a:r>
              <a:rPr lang="en-US" sz="1200" spc="-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lead to</a:t>
            </a:r>
            <a:r>
              <a:rPr lang="en-US" sz="1200" spc="-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 better training performance.</a:t>
            </a:r>
            <a:endParaRPr lang="en-IN" sz="1200" dirty="0">
              <a:solidFill>
                <a:schemeClr val="accent6">
                  <a:lumMod val="20000"/>
                  <a:lumOff val="80000"/>
                </a:schemeClr>
              </a:solidFill>
            </a:endParaRPr>
          </a:p>
          <a:p>
            <a:endParaRPr lang="en-IN" dirty="0"/>
          </a:p>
          <a:p>
            <a:endParaRPr lang="en-IN" dirty="0"/>
          </a:p>
          <a:p>
            <a:r>
              <a:rPr lang="en-IN" dirty="0"/>
              <a:t>In the beginning, the agent takes randomized actions to observe the rewards associated with it, since there is no preconception of the consequences of its actions. </a:t>
            </a:r>
          </a:p>
          <a:p>
            <a:endParaRPr lang="en-IN" dirty="0"/>
          </a:p>
          <a:p>
            <a:r>
              <a:rPr lang="en-IN" dirty="0"/>
              <a:t>The cumulative reward fluctuates substantially in the beginning illustrates the exploration process the algorithm is going through.</a:t>
            </a:r>
          </a:p>
          <a:p>
            <a:endParaRPr lang="en-IN" dirty="0"/>
          </a:p>
          <a:p>
            <a:r>
              <a:rPr lang="en-IN" dirty="0"/>
              <a:t>In later episodes, the agent begins to learn from training and discovers strategy to exploit it consistently. The </a:t>
            </a:r>
            <a:r>
              <a:rPr lang="en-IN" dirty="0" err="1"/>
              <a:t>PnL</a:t>
            </a:r>
            <a:r>
              <a:rPr lang="en-IN" dirty="0"/>
              <a:t> for the last episodes are far more robust and the overall profit is stable.</a:t>
            </a:r>
          </a:p>
          <a:p>
            <a:r>
              <a:rPr lang="en-IN" dirty="0"/>
              <a:t>A higher number of training episodes will lead to a better training performance. </a:t>
            </a:r>
          </a:p>
        </p:txBody>
      </p:sp>
      <p:sp>
        <p:nvSpPr>
          <p:cNvPr id="4" name="Slide Number Placeholder 3"/>
          <p:cNvSpPr>
            <a:spLocks noGrp="1"/>
          </p:cNvSpPr>
          <p:nvPr>
            <p:ph type="sldNum" sz="quarter" idx="5"/>
          </p:nvPr>
        </p:nvSpPr>
        <p:spPr/>
        <p:txBody>
          <a:bodyPr/>
          <a:lstStyle/>
          <a:p>
            <a:fld id="{1734D747-9380-41EE-9946-EC9EC0CA5D1E}" type="slidenum">
              <a:rPr lang="en-US" noProof="0" smtClean="0"/>
              <a:t>18</a:t>
            </a:fld>
            <a:endParaRPr lang="en-US" noProof="0" dirty="0"/>
          </a:p>
        </p:txBody>
      </p:sp>
    </p:spTree>
    <p:extLst>
      <p:ext uri="{BB962C8B-B14F-4D97-AF65-F5344CB8AC3E}">
        <p14:creationId xmlns:p14="http://schemas.microsoft.com/office/powerpoint/2010/main" val="3841791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olidFill>
                  <a:schemeClr val="accent6">
                    <a:lumMod val="20000"/>
                    <a:lumOff val="80000"/>
                  </a:schemeClr>
                </a:solidFill>
              </a:rPr>
              <a:t>The RL agent was not able to learn much from the environment i.e., its was not able to extract much pattern out of the data in such a  short span of episodes and for the other hyperparameters used and is unsure of what to do and according to the Q values that we got, the best course of action was to hold out only.</a:t>
            </a:r>
          </a:p>
          <a:p>
            <a:endParaRPr lang="en-IN"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22</a:t>
            </a:fld>
            <a:endParaRPr lang="en-US" noProof="0" dirty="0"/>
          </a:p>
        </p:txBody>
      </p:sp>
    </p:spTree>
    <p:extLst>
      <p:ext uri="{BB962C8B-B14F-4D97-AF65-F5344CB8AC3E}">
        <p14:creationId xmlns:p14="http://schemas.microsoft.com/office/powerpoint/2010/main" val="4225376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Directions of work</a:t>
            </a:r>
          </a:p>
          <a:p>
            <a:endParaRPr lang="en-US" dirty="0"/>
          </a:p>
          <a:p>
            <a:r>
              <a:rPr lang="en-US" dirty="0"/>
              <a:t>In this project, we have designed an RL agent using Q and DQ learning and deployed it with the real world SP500, Nifty50 ..several real world index series and stock price series.</a:t>
            </a:r>
          </a:p>
          <a:p>
            <a:endParaRPr lang="en-US" dirty="0"/>
          </a:p>
          <a:p>
            <a:r>
              <a:rPr lang="en-US" dirty="0"/>
              <a:t>The framework has been fine tuned, optimized and trained, and its performance is evaluated on hold-out test dataset.</a:t>
            </a:r>
          </a:p>
          <a:p>
            <a:endParaRPr lang="en-US" dirty="0"/>
          </a:p>
          <a:p>
            <a:r>
              <a:rPr lang="en-US" dirty="0"/>
              <a:t>While, there were occasional hiccups, overall, the performance of the agent looked quite satisfactory.</a:t>
            </a:r>
          </a:p>
          <a:p>
            <a:r>
              <a:rPr lang="en-US" dirty="0"/>
              <a:t>Conclusion and future work: Future work includes further optimizing and fine tuning the current RL framework and exploring other approaches of RL like policy based systems. We may plan for a future publication also. </a:t>
            </a:r>
            <a:endParaRPr lang="en-IN"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23</a:t>
            </a:fld>
            <a:endParaRPr lang="en-US" noProof="0" dirty="0"/>
          </a:p>
        </p:txBody>
      </p:sp>
    </p:spTree>
    <p:extLst>
      <p:ext uri="{BB962C8B-B14F-4D97-AF65-F5344CB8AC3E}">
        <p14:creationId xmlns:p14="http://schemas.microsoft.com/office/powerpoint/2010/main" val="1420900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variants of RL models will also be investigated.</a:t>
            </a:r>
          </a:p>
          <a:p>
            <a:endParaRPr lang="en-US" dirty="0"/>
          </a:p>
          <a:p>
            <a:r>
              <a:rPr lang="en-US" dirty="0"/>
              <a:t>Another direction of work will certainly be looking for other variants of RL framework like policy gradient based models and comparative analysis of those models with the current one will be an interesting case. </a:t>
            </a:r>
            <a:endParaRPr lang="en-IN"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24</a:t>
            </a:fld>
            <a:endParaRPr lang="en-US" noProof="0" dirty="0"/>
          </a:p>
        </p:txBody>
      </p:sp>
    </p:spTree>
    <p:extLst>
      <p:ext uri="{BB962C8B-B14F-4D97-AF65-F5344CB8AC3E}">
        <p14:creationId xmlns:p14="http://schemas.microsoft.com/office/powerpoint/2010/main" val="1526117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IN" sz="1200" dirty="0">
                <a:solidFill>
                  <a:schemeClr val="accent6">
                    <a:lumMod val="20000"/>
                    <a:lumOff val="80000"/>
                  </a:schemeClr>
                </a:solidFill>
              </a:rPr>
              <a:t>We feed the Agent with the closing price data.</a:t>
            </a:r>
          </a:p>
          <a:p>
            <a:pPr>
              <a:lnSpc>
                <a:spcPct val="150000"/>
              </a:lnSpc>
            </a:pPr>
            <a:r>
              <a:rPr lang="en-IN" sz="1200" dirty="0">
                <a:solidFill>
                  <a:schemeClr val="accent6">
                    <a:lumMod val="20000"/>
                    <a:lumOff val="80000"/>
                  </a:schemeClr>
                </a:solidFill>
              </a:rPr>
              <a:t>Mini Batch Samples of state information which consists of state, action, reward, and next state are fed into the DQN Network.</a:t>
            </a:r>
          </a:p>
          <a:p>
            <a:pPr>
              <a:lnSpc>
                <a:spcPct val="150000"/>
              </a:lnSpc>
            </a:pPr>
            <a:r>
              <a:rPr lang="en-IN" sz="1200" dirty="0">
                <a:solidFill>
                  <a:schemeClr val="accent6">
                    <a:lumMod val="20000"/>
                    <a:lumOff val="80000"/>
                  </a:schemeClr>
                </a:solidFill>
              </a:rPr>
              <a:t> Based on those inputs, the neural network outputs the best action(on basis of expected future rewards) corresponding to that state.</a:t>
            </a:r>
          </a:p>
          <a:p>
            <a:pPr>
              <a:lnSpc>
                <a:spcPct val="150000"/>
              </a:lnSpc>
            </a:pPr>
            <a:r>
              <a:rPr lang="en-IN" sz="1200" dirty="0">
                <a:solidFill>
                  <a:schemeClr val="accent6">
                    <a:lumMod val="20000"/>
                    <a:lumOff val="80000"/>
                  </a:schemeClr>
                </a:solidFill>
              </a:rPr>
              <a:t>Then based on the decision, the agent buys or sells stocks or holds onto it in case not much scope of rewards.</a:t>
            </a:r>
          </a:p>
          <a:p>
            <a:pPr>
              <a:lnSpc>
                <a:spcPct val="150000"/>
              </a:lnSpc>
            </a:pPr>
            <a:r>
              <a:rPr lang="en-IN" sz="1200" dirty="0">
                <a:solidFill>
                  <a:schemeClr val="accent6">
                    <a:lumMod val="20000"/>
                    <a:lumOff val="80000"/>
                  </a:schemeClr>
                </a:solidFill>
              </a:rPr>
              <a:t>The agent tries to buy, sell stock in such a way that the overall rewards are maximised for next state</a:t>
            </a:r>
          </a:p>
          <a:p>
            <a:pPr>
              <a:lnSpc>
                <a:spcPct val="150000"/>
              </a:lnSpc>
            </a:pPr>
            <a:r>
              <a:rPr lang="en-IN" sz="1200" dirty="0">
                <a:solidFill>
                  <a:schemeClr val="accent6">
                    <a:lumMod val="20000"/>
                    <a:lumOff val="80000"/>
                  </a:schemeClr>
                </a:solidFill>
              </a:rPr>
              <a:t>The above mechanism is applied on all the data points in the batch, and we get the state, action, reward and the next state data.</a:t>
            </a:r>
          </a:p>
          <a:p>
            <a:endParaRPr lang="en-IN"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6</a:t>
            </a:fld>
            <a:endParaRPr lang="en-US" noProof="0" dirty="0"/>
          </a:p>
        </p:txBody>
      </p:sp>
    </p:spTree>
    <p:extLst>
      <p:ext uri="{BB962C8B-B14F-4D97-AF65-F5344CB8AC3E}">
        <p14:creationId xmlns:p14="http://schemas.microsoft.com/office/powerpoint/2010/main" val="2174729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800"/>
              </a:spcAft>
              <a:buNone/>
            </a:pPr>
            <a:r>
              <a:rPr lang="en-IN" sz="2800" dirty="0">
                <a:solidFill>
                  <a:schemeClr val="accent6">
                    <a:lumMod val="20000"/>
                    <a:lumOff val="80000"/>
                  </a:schemeClr>
                </a:solidFill>
                <a:effectLst/>
                <a:ea typeface="Times New Roman" panose="02020603050405020304" pitchFamily="18" charset="0"/>
                <a:cs typeface="Gautami" panose="020B0502040204020203" pitchFamily="34" charset="0"/>
              </a:rPr>
              <a:t>In our Trading Strategy, the RL components are as following</a:t>
            </a:r>
            <a:endParaRPr lang="en-IN" sz="2800" dirty="0">
              <a:solidFill>
                <a:schemeClr val="accent6">
                  <a:lumMod val="20000"/>
                  <a:lumOff val="80000"/>
                </a:schemeClr>
              </a:solidFill>
              <a:effectLst/>
              <a:ea typeface="Calibri" panose="020F0502020204030204" pitchFamily="34" charset="0"/>
              <a:cs typeface="Gautami" panose="020B0502040204020203" pitchFamily="34" charset="0"/>
            </a:endParaRPr>
          </a:p>
          <a:p>
            <a:pPr marL="742950" lvl="1" indent="-285750">
              <a:lnSpc>
                <a:spcPct val="100000"/>
              </a:lnSpc>
              <a:spcAft>
                <a:spcPts val="800"/>
              </a:spcAft>
              <a:buFont typeface="Arial" panose="020B0604020202020204" pitchFamily="34" charset="0"/>
              <a:buChar char="•"/>
              <a:tabLst>
                <a:tab pos="914400" algn="l"/>
              </a:tabLst>
            </a:pPr>
            <a:r>
              <a:rPr lang="en-IN" sz="3200" b="1" dirty="0">
                <a:solidFill>
                  <a:schemeClr val="accent6">
                    <a:lumMod val="40000"/>
                    <a:lumOff val="60000"/>
                  </a:schemeClr>
                </a:solidFill>
                <a:effectLst/>
                <a:ea typeface="Times New Roman" panose="02020603050405020304" pitchFamily="18" charset="0"/>
                <a:cs typeface="Times New Roman" panose="02020603050405020304" pitchFamily="18" charset="0"/>
              </a:rPr>
              <a:t>Agent</a:t>
            </a:r>
            <a:r>
              <a:rPr lang="en-IN" sz="2800" dirty="0">
                <a:solidFill>
                  <a:schemeClr val="accent6">
                    <a:lumMod val="20000"/>
                    <a:lumOff val="80000"/>
                  </a:schemeClr>
                </a:solidFill>
                <a:effectLst/>
                <a:ea typeface="Times New Roman" panose="02020603050405020304" pitchFamily="18" charset="0"/>
                <a:cs typeface="Times New Roman" panose="02020603050405020304" pitchFamily="18" charset="0"/>
              </a:rPr>
              <a:t>: </a:t>
            </a:r>
            <a:r>
              <a:rPr lang="en-US" sz="2800" dirty="0">
                <a:solidFill>
                  <a:schemeClr val="accent6">
                    <a:lumMod val="20000"/>
                    <a:lumOff val="80000"/>
                  </a:schemeClr>
                </a:solidFill>
                <a:effectLst/>
                <a:ea typeface="Times New Roman" panose="02020603050405020304" pitchFamily="18" charset="0"/>
                <a:cs typeface="Times New Roman" panose="02020603050405020304" pitchFamily="18" charset="0"/>
              </a:rPr>
              <a:t>A Portfolio Manager or a Robo-advisor </a:t>
            </a:r>
            <a:r>
              <a:rPr lang="en-IN" sz="2800" dirty="0">
                <a:solidFill>
                  <a:schemeClr val="accent6">
                    <a:lumMod val="20000"/>
                    <a:lumOff val="80000"/>
                  </a:schemeClr>
                </a:solidFill>
                <a:effectLst/>
                <a:ea typeface="Times New Roman" panose="02020603050405020304" pitchFamily="18" charset="0"/>
                <a:cs typeface="Times New Roman" panose="02020603050405020304" pitchFamily="18" charset="0"/>
              </a:rPr>
              <a:t>Built to make 		 trading decisions</a:t>
            </a:r>
            <a:endParaRPr lang="en-IN" sz="2800" dirty="0">
              <a:solidFill>
                <a:schemeClr val="accent6">
                  <a:lumMod val="20000"/>
                  <a:lumOff val="80000"/>
                </a:schemeClr>
              </a:solidFill>
              <a:effectLst/>
              <a:ea typeface="Calibri" panose="020F0502020204030204" pitchFamily="34" charset="0"/>
              <a:cs typeface="Times New Roman" panose="02020603050405020304" pitchFamily="18" charset="0"/>
            </a:endParaRPr>
          </a:p>
          <a:p>
            <a:pPr marL="742950" lvl="1" indent="-285750">
              <a:lnSpc>
                <a:spcPct val="100000"/>
              </a:lnSpc>
              <a:spcAft>
                <a:spcPts val="800"/>
              </a:spcAft>
              <a:buFont typeface="Arial" panose="020B0604020202020204" pitchFamily="34" charset="0"/>
              <a:buChar char="•"/>
              <a:tabLst>
                <a:tab pos="914400" algn="l"/>
              </a:tabLst>
            </a:pPr>
            <a:r>
              <a:rPr lang="en-IN" sz="3200" b="1" dirty="0">
                <a:solidFill>
                  <a:schemeClr val="accent6">
                    <a:lumMod val="40000"/>
                    <a:lumOff val="60000"/>
                  </a:schemeClr>
                </a:solidFill>
                <a:cs typeface="Times New Roman" panose="02020603050405020304" pitchFamily="18" charset="0"/>
              </a:rPr>
              <a:t>Action</a:t>
            </a:r>
            <a:r>
              <a:rPr lang="en-IN" sz="2800" dirty="0">
                <a:solidFill>
                  <a:schemeClr val="accent6">
                    <a:lumMod val="20000"/>
                    <a:lumOff val="80000"/>
                  </a:schemeClr>
                </a:solidFill>
                <a:effectLst/>
                <a:ea typeface="Times New Roman" panose="02020603050405020304" pitchFamily="18" charset="0"/>
                <a:cs typeface="Times New Roman" panose="02020603050405020304" pitchFamily="18" charset="0"/>
              </a:rPr>
              <a:t>: Buy, hold, sell</a:t>
            </a:r>
          </a:p>
          <a:p>
            <a:pPr marL="742950" lvl="1" indent="-285750">
              <a:lnSpc>
                <a:spcPct val="100000"/>
              </a:lnSpc>
              <a:spcAft>
                <a:spcPts val="800"/>
              </a:spcAft>
              <a:buFont typeface="Arial" panose="020B0604020202020204" pitchFamily="34" charset="0"/>
              <a:buChar char="•"/>
              <a:tabLst>
                <a:tab pos="914400" algn="l"/>
              </a:tabLst>
            </a:pPr>
            <a:r>
              <a:rPr lang="en-IN" sz="3200" b="1" dirty="0">
                <a:solidFill>
                  <a:schemeClr val="accent6">
                    <a:lumMod val="40000"/>
                    <a:lumOff val="60000"/>
                  </a:schemeClr>
                </a:solidFill>
                <a:cs typeface="Times New Roman" panose="02020603050405020304" pitchFamily="18" charset="0"/>
              </a:rPr>
              <a:t>State</a:t>
            </a:r>
            <a:r>
              <a:rPr lang="en-IN" sz="2800" dirty="0">
                <a:solidFill>
                  <a:schemeClr val="accent6">
                    <a:lumMod val="20000"/>
                    <a:lumOff val="80000"/>
                  </a:schemeClr>
                </a:solidFill>
                <a:ea typeface="Calibri" panose="020F0502020204030204" pitchFamily="34" charset="0"/>
                <a:cs typeface="Times New Roman" panose="02020603050405020304" pitchFamily="18" charset="0"/>
              </a:rPr>
              <a:t>: Agent’s observation from the environment for taking a 		decision</a:t>
            </a:r>
            <a:endParaRPr lang="en-IN" sz="2800" dirty="0">
              <a:solidFill>
                <a:schemeClr val="accent6">
                  <a:lumMod val="20000"/>
                  <a:lumOff val="80000"/>
                </a:schemeClr>
              </a:solidFill>
              <a:effectLst/>
              <a:ea typeface="Calibri" panose="020F0502020204030204" pitchFamily="34" charset="0"/>
              <a:cs typeface="Times New Roman" panose="02020603050405020304" pitchFamily="18" charset="0"/>
            </a:endParaRPr>
          </a:p>
          <a:p>
            <a:pPr marL="742950" lvl="1" indent="-285750">
              <a:lnSpc>
                <a:spcPct val="100000"/>
              </a:lnSpc>
              <a:spcAft>
                <a:spcPts val="800"/>
              </a:spcAft>
              <a:buFont typeface="Arial" panose="020B0604020202020204" pitchFamily="34" charset="0"/>
              <a:buChar char="•"/>
              <a:tabLst>
                <a:tab pos="914400" algn="l"/>
              </a:tabLst>
            </a:pPr>
            <a:r>
              <a:rPr lang="en-IN" sz="3200" b="1" dirty="0">
                <a:solidFill>
                  <a:schemeClr val="accent6">
                    <a:lumMod val="40000"/>
                    <a:lumOff val="60000"/>
                  </a:schemeClr>
                </a:solidFill>
                <a:cs typeface="Times New Roman" panose="02020603050405020304" pitchFamily="18" charset="0"/>
              </a:rPr>
              <a:t>Reward</a:t>
            </a:r>
            <a:r>
              <a:rPr lang="en-IN" sz="2800" b="1" dirty="0">
                <a:solidFill>
                  <a:schemeClr val="accent6">
                    <a:lumMod val="20000"/>
                    <a:lumOff val="80000"/>
                  </a:schemeClr>
                </a:solidFill>
                <a:effectLst/>
                <a:ea typeface="Times New Roman" panose="02020603050405020304" pitchFamily="18" charset="0"/>
                <a:cs typeface="Times New Roman" panose="02020603050405020304" pitchFamily="18" charset="0"/>
              </a:rPr>
              <a:t> </a:t>
            </a:r>
            <a:r>
              <a:rPr lang="en-IN" sz="3200" b="1" dirty="0">
                <a:solidFill>
                  <a:schemeClr val="accent6">
                    <a:lumMod val="40000"/>
                    <a:lumOff val="60000"/>
                  </a:schemeClr>
                </a:solidFill>
                <a:cs typeface="Times New Roman" panose="02020603050405020304" pitchFamily="18" charset="0"/>
              </a:rPr>
              <a:t>function-</a:t>
            </a:r>
            <a:r>
              <a:rPr lang="en-IN" sz="2800" dirty="0">
                <a:solidFill>
                  <a:schemeClr val="accent6">
                    <a:lumMod val="20000"/>
                    <a:lumOff val="80000"/>
                  </a:schemeClr>
                </a:solidFill>
                <a:effectLst/>
                <a:ea typeface="Times New Roman" panose="02020603050405020304" pitchFamily="18" charset="0"/>
                <a:cs typeface="Times New Roman" panose="02020603050405020304" pitchFamily="18" charset="0"/>
              </a:rPr>
              <a:t> Realised Profit and Loss</a:t>
            </a:r>
            <a:endParaRPr lang="en-IN" sz="2800" dirty="0">
              <a:solidFill>
                <a:schemeClr val="accent6">
                  <a:lumMod val="20000"/>
                  <a:lumOff val="80000"/>
                </a:schemeClr>
              </a:solidFill>
              <a:effectLst/>
              <a:ea typeface="Calibri" panose="020F0502020204030204" pitchFamily="34" charset="0"/>
              <a:cs typeface="Times New Roman" panose="02020603050405020304" pitchFamily="18" charset="0"/>
            </a:endParaRPr>
          </a:p>
          <a:p>
            <a:pPr marL="742950" lvl="1" indent="-285750">
              <a:lnSpc>
                <a:spcPct val="100000"/>
              </a:lnSpc>
              <a:spcAft>
                <a:spcPts val="800"/>
              </a:spcAft>
              <a:buFont typeface="Arial" panose="020B0604020202020204" pitchFamily="34" charset="0"/>
              <a:buChar char="•"/>
              <a:tabLst>
                <a:tab pos="914400" algn="l"/>
              </a:tabLst>
            </a:pPr>
            <a:r>
              <a:rPr lang="en-IN" sz="3200" b="1" dirty="0">
                <a:solidFill>
                  <a:schemeClr val="accent6">
                    <a:lumMod val="40000"/>
                    <a:lumOff val="60000"/>
                  </a:schemeClr>
                </a:solidFill>
                <a:cs typeface="Times New Roman" panose="02020603050405020304" pitchFamily="18" charset="0"/>
              </a:rPr>
              <a:t>Environment-</a:t>
            </a:r>
            <a:r>
              <a:rPr lang="en-IN" sz="2800" dirty="0">
                <a:solidFill>
                  <a:schemeClr val="accent6">
                    <a:lumMod val="20000"/>
                    <a:lumOff val="80000"/>
                  </a:schemeClr>
                </a:solidFill>
                <a:effectLst/>
                <a:ea typeface="Times New Roman" panose="02020603050405020304" pitchFamily="18" charset="0"/>
                <a:cs typeface="Times New Roman" panose="02020603050405020304" pitchFamily="18" charset="0"/>
              </a:rPr>
              <a:t> Stock Exchange</a:t>
            </a:r>
            <a:endParaRPr lang="en-IN" sz="2800" dirty="0">
              <a:solidFill>
                <a:schemeClr val="accent6">
                  <a:lumMod val="20000"/>
                  <a:lumOff val="80000"/>
                </a:schemeClr>
              </a:solidFill>
              <a:effectLst/>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7</a:t>
            </a:fld>
            <a:endParaRPr lang="en-US" noProof="0" dirty="0"/>
          </a:p>
        </p:txBody>
      </p:sp>
    </p:spTree>
    <p:extLst>
      <p:ext uri="{BB962C8B-B14F-4D97-AF65-F5344CB8AC3E}">
        <p14:creationId xmlns:p14="http://schemas.microsoft.com/office/powerpoint/2010/main" val="2497852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150000"/>
                  </a:lnSpc>
                </a:pPr>
                <a:r>
                  <a:rPr lang="en-IN" sz="3200" b="1" dirty="0">
                    <a:solidFill>
                      <a:schemeClr val="accent6">
                        <a:lumMod val="40000"/>
                        <a:lumOff val="60000"/>
                      </a:schemeClr>
                    </a:solidFill>
                    <a:cs typeface="Times New Roman" panose="02020603050405020304" pitchFamily="18" charset="0"/>
                  </a:rPr>
                  <a:t>Policy-</a:t>
                </a:r>
                <a:r>
                  <a:rPr lang="en-IN" sz="2800" dirty="0">
                    <a:solidFill>
                      <a:schemeClr val="accent6">
                        <a:lumMod val="20000"/>
                        <a:lumOff val="80000"/>
                      </a:schemeClr>
                    </a:solidFill>
                    <a:cs typeface="Times New Roman" panose="02020603050405020304" pitchFamily="18" charset="0"/>
                  </a:rPr>
                  <a:t> The rule followed by RL Agent to decide the action it will take at a particular state   </a:t>
                </a:r>
              </a:p>
              <a:p>
                <a:pPr marL="457200" lvl="1" indent="0">
                  <a:lnSpc>
                    <a:spcPct val="150000"/>
                  </a:lnSpc>
                  <a:buNone/>
                </a:pPr>
                <a:r>
                  <a:rPr lang="en-IN" sz="2800" dirty="0">
                    <a:solidFill>
                      <a:schemeClr val="accent6">
                        <a:lumMod val="20000"/>
                        <a:lumOff val="80000"/>
                      </a:schemeClr>
                    </a:solidFill>
                    <a:cs typeface="Times New Roman" panose="02020603050405020304" pitchFamily="18" charset="0"/>
                  </a:rPr>
                  <a:t>	</a:t>
                </a:r>
                <a:r>
                  <a:rPr lang="en-IN" sz="3200" b="1" dirty="0">
                    <a:solidFill>
                      <a:schemeClr val="accent6">
                        <a:lumMod val="40000"/>
                        <a:lumOff val="60000"/>
                      </a:schemeClr>
                    </a:solidFill>
                    <a:cs typeface="Times New Roman" panose="02020603050405020304" pitchFamily="18" charset="0"/>
                  </a:rPr>
                  <a:t>at = </a:t>
                </a:r>
                <a14:m>
                  <m:oMath xmlns:m="http://schemas.openxmlformats.org/officeDocument/2006/math">
                    <m:r>
                      <a:rPr lang="el-GR" sz="3200" b="1">
                        <a:solidFill>
                          <a:schemeClr val="accent6">
                            <a:lumMod val="40000"/>
                            <a:lumOff val="60000"/>
                          </a:schemeClr>
                        </a:solidFill>
                        <a:latin typeface="Cambria Math" panose="02040503050406030204" pitchFamily="18" charset="0"/>
                        <a:cs typeface="Times New Roman" panose="02020603050405020304" pitchFamily="18" charset="0"/>
                      </a:rPr>
                      <m:t>𝜋</m:t>
                    </m:r>
                    <m:r>
                      <a:rPr lang="en-IN" sz="3200" b="1">
                        <a:solidFill>
                          <a:schemeClr val="accent6">
                            <a:lumMod val="40000"/>
                            <a:lumOff val="60000"/>
                          </a:schemeClr>
                        </a:solidFill>
                        <a:latin typeface="Cambria Math" panose="02040503050406030204" pitchFamily="18" charset="0"/>
                        <a:cs typeface="Times New Roman" panose="02020603050405020304" pitchFamily="18" charset="0"/>
                      </a:rPr>
                      <m:t>(</m:t>
                    </m:r>
                    <m:r>
                      <a:rPr lang="en-IN" sz="3200" b="1">
                        <a:solidFill>
                          <a:schemeClr val="accent6">
                            <a:lumMod val="40000"/>
                            <a:lumOff val="60000"/>
                          </a:schemeClr>
                        </a:solidFill>
                        <a:latin typeface="Cambria Math" panose="02040503050406030204" pitchFamily="18" charset="0"/>
                        <a:cs typeface="Times New Roman" panose="02020603050405020304" pitchFamily="18" charset="0"/>
                      </a:rPr>
                      <m:t>𝑠𝑡</m:t>
                    </m:r>
                    <m:r>
                      <a:rPr lang="en-IN" sz="3200" b="1">
                        <a:solidFill>
                          <a:schemeClr val="accent6">
                            <a:lumMod val="40000"/>
                            <a:lumOff val="60000"/>
                          </a:schemeClr>
                        </a:solidFill>
                        <a:latin typeface="Cambria Math" panose="02040503050406030204" pitchFamily="18" charset="0"/>
                        <a:cs typeface="Times New Roman" panose="02020603050405020304" pitchFamily="18" charset="0"/>
                      </a:rPr>
                      <m:t>)</m:t>
                    </m:r>
                  </m:oMath>
                </a14:m>
                <a:endParaRPr lang="en-IN" sz="3200" b="1" dirty="0">
                  <a:solidFill>
                    <a:schemeClr val="accent6">
                      <a:lumMod val="40000"/>
                      <a:lumOff val="60000"/>
                    </a:schemeClr>
                  </a:solidFill>
                  <a:cs typeface="Times New Roman" panose="02020603050405020304" pitchFamily="18" charset="0"/>
                </a:endParaRPr>
              </a:p>
              <a:p>
                <a:pPr>
                  <a:lnSpc>
                    <a:spcPct val="150000"/>
                  </a:lnSpc>
                </a:pPr>
                <a:r>
                  <a:rPr lang="en-IN" sz="3200" b="1" dirty="0">
                    <a:solidFill>
                      <a:schemeClr val="accent6">
                        <a:lumMod val="40000"/>
                        <a:lumOff val="60000"/>
                      </a:schemeClr>
                    </a:solidFill>
                    <a:cs typeface="Times New Roman" panose="02020603050405020304" pitchFamily="18" charset="0"/>
                  </a:rPr>
                  <a:t>Reward-</a:t>
                </a:r>
                <a:r>
                  <a:rPr lang="en-IN" sz="2800" dirty="0">
                    <a:solidFill>
                      <a:schemeClr val="accent6">
                        <a:lumMod val="20000"/>
                        <a:lumOff val="80000"/>
                      </a:schemeClr>
                    </a:solidFill>
                    <a:cs typeface="Times New Roman" panose="02020603050405020304" pitchFamily="18" charset="0"/>
                  </a:rPr>
                  <a:t> Cumulative Discounted Rewards the model receives for taking actions at time step t</a:t>
                </a:r>
              </a:p>
              <a:p>
                <a:pPr marL="0" indent="0">
                  <a:lnSpc>
                    <a:spcPct val="150000"/>
                  </a:lnSpc>
                  <a:buNone/>
                </a:pPr>
                <a:r>
                  <a:rPr lang="en-IN" sz="2800" dirty="0">
                    <a:solidFill>
                      <a:schemeClr val="accent6">
                        <a:lumMod val="20000"/>
                        <a:lumOff val="80000"/>
                      </a:schemeClr>
                    </a:solidFill>
                    <a:cs typeface="Times New Roman" panose="02020603050405020304" pitchFamily="18" charset="0"/>
                  </a:rPr>
                  <a:t>	</a:t>
                </a:r>
                <a:r>
                  <a:rPr lang="en-IN" sz="3200" b="1" dirty="0">
                    <a:solidFill>
                      <a:schemeClr val="accent6">
                        <a:lumMod val="40000"/>
                        <a:lumOff val="60000"/>
                      </a:schemeClr>
                    </a:solidFill>
                    <a:cs typeface="Times New Roman" panose="02020603050405020304" pitchFamily="18" charset="0"/>
                  </a:rPr>
                  <a:t>Gt = Rt+1 + </a:t>
                </a:r>
                <a14:m>
                  <m:oMath xmlns:m="http://schemas.openxmlformats.org/officeDocument/2006/math">
                    <m:r>
                      <a:rPr lang="en-IN" sz="3200" b="1">
                        <a:solidFill>
                          <a:schemeClr val="accent6">
                            <a:lumMod val="40000"/>
                            <a:lumOff val="60000"/>
                          </a:schemeClr>
                        </a:solidFill>
                        <a:latin typeface="Cambria Math" panose="02040503050406030204" pitchFamily="18" charset="0"/>
                        <a:cs typeface="Times New Roman" panose="02020603050405020304" pitchFamily="18" charset="0"/>
                      </a:rPr>
                      <m:t>𝛾</m:t>
                    </m:r>
                  </m:oMath>
                </a14:m>
                <a:r>
                  <a:rPr lang="en-IN" sz="3200" b="1" dirty="0">
                    <a:solidFill>
                      <a:schemeClr val="accent6">
                        <a:lumMod val="40000"/>
                        <a:lumOff val="60000"/>
                      </a:schemeClr>
                    </a:solidFill>
                    <a:cs typeface="Times New Roman" panose="02020603050405020304" pitchFamily="18" charset="0"/>
                  </a:rPr>
                  <a:t>Rt+2 + …. = </a:t>
                </a:r>
                <a14:m>
                  <m:oMath xmlns:m="http://schemas.openxmlformats.org/officeDocument/2006/math">
                    <m:nary>
                      <m:naryPr>
                        <m:chr m:val="∑"/>
                        <m:subHide m:val="on"/>
                        <m:supHide m:val="on"/>
                        <m:ctrlPr>
                          <a:rPr lang="en-IN" sz="3200" b="1" i="1">
                            <a:solidFill>
                              <a:schemeClr val="accent6">
                                <a:lumMod val="40000"/>
                                <a:lumOff val="60000"/>
                              </a:schemeClr>
                            </a:solidFill>
                            <a:latin typeface="Cambria Math" panose="02040503050406030204" pitchFamily="18" charset="0"/>
                            <a:cs typeface="Times New Roman" panose="02020603050405020304" pitchFamily="18" charset="0"/>
                          </a:rPr>
                        </m:ctrlPr>
                      </m:naryPr>
                      <m:sub/>
                      <m:sup/>
                      <m:e>
                        <m:r>
                          <m:rPr>
                            <m:nor/>
                          </m:rPr>
                          <a:rPr lang="en-IN" sz="3200" b="1" dirty="0">
                            <a:solidFill>
                              <a:schemeClr val="accent6">
                                <a:lumMod val="40000"/>
                                <a:lumOff val="60000"/>
                              </a:schemeClr>
                            </a:solidFill>
                            <a:cs typeface="Times New Roman" panose="02020603050405020304" pitchFamily="18" charset="0"/>
                          </a:rPr>
                          <m:t>ykRt</m:t>
                        </m:r>
                        <m:r>
                          <m:rPr>
                            <m:nor/>
                          </m:rPr>
                          <a:rPr lang="en-IN" sz="3200" b="1" dirty="0">
                            <a:solidFill>
                              <a:schemeClr val="accent6">
                                <a:lumMod val="40000"/>
                                <a:lumOff val="60000"/>
                              </a:schemeClr>
                            </a:solidFill>
                            <a:cs typeface="Times New Roman" panose="02020603050405020304" pitchFamily="18" charset="0"/>
                          </a:rPr>
                          <m:t>+</m:t>
                        </m:r>
                        <m:r>
                          <m:rPr>
                            <m:nor/>
                          </m:rPr>
                          <a:rPr lang="en-IN" sz="3200" b="1" dirty="0">
                            <a:solidFill>
                              <a:schemeClr val="accent6">
                                <a:lumMod val="40000"/>
                                <a:lumOff val="60000"/>
                              </a:schemeClr>
                            </a:solidFill>
                            <a:cs typeface="Times New Roman" panose="02020603050405020304" pitchFamily="18" charset="0"/>
                          </a:rPr>
                          <m:t>k</m:t>
                        </m:r>
                        <m:r>
                          <m:rPr>
                            <m:nor/>
                          </m:rPr>
                          <a:rPr lang="en-IN" sz="3200" b="1" dirty="0">
                            <a:solidFill>
                              <a:schemeClr val="accent6">
                                <a:lumMod val="40000"/>
                                <a:lumOff val="60000"/>
                              </a:schemeClr>
                            </a:solidFill>
                            <a:cs typeface="Times New Roman" panose="02020603050405020304" pitchFamily="18" charset="0"/>
                          </a:rPr>
                          <m:t>+1</m:t>
                        </m:r>
                      </m:e>
                    </m:nary>
                  </m:oMath>
                </a14:m>
                <a:endParaRPr lang="en-IN" sz="3200" b="1" dirty="0">
                  <a:solidFill>
                    <a:schemeClr val="accent6">
                      <a:lumMod val="40000"/>
                      <a:lumOff val="60000"/>
                    </a:schemeClr>
                  </a:solidFill>
                  <a:cs typeface="Times New Roman" panose="02020603050405020304" pitchFamily="18" charset="0"/>
                </a:endParaRPr>
              </a:p>
              <a:p>
                <a:pPr>
                  <a:lnSpc>
                    <a:spcPct val="100000"/>
                  </a:lnSpc>
                </a:pPr>
                <a:r>
                  <a:rPr lang="en-IN" sz="3600" b="1" dirty="0">
                    <a:solidFill>
                      <a:schemeClr val="accent6">
                        <a:lumMod val="40000"/>
                        <a:lumOff val="60000"/>
                      </a:schemeClr>
                    </a:solidFill>
                    <a:cs typeface="Times New Roman" panose="02020603050405020304" pitchFamily="18" charset="0"/>
                  </a:rPr>
                  <a:t>Value Function(or state Value)-  </a:t>
                </a:r>
                <a:r>
                  <a:rPr lang="en-IN" sz="2800" dirty="0">
                    <a:solidFill>
                      <a:schemeClr val="accent6">
                        <a:lumMod val="20000"/>
                        <a:lumOff val="80000"/>
                      </a:schemeClr>
                    </a:solidFill>
                    <a:cs typeface="Times New Roman" panose="02020603050405020304" pitchFamily="18" charset="0"/>
                  </a:rPr>
                  <a:t>Measures attractiveness of a state through prediction of future reward G</a:t>
                </a:r>
              </a:p>
              <a:p>
                <a:pPr marL="0" indent="0">
                  <a:lnSpc>
                    <a:spcPct val="100000"/>
                  </a:lnSpc>
                  <a:buNone/>
                </a:pPr>
                <a:r>
                  <a:rPr lang="en-IN" sz="3200" dirty="0">
                    <a:solidFill>
                      <a:schemeClr val="accent6">
                        <a:lumMod val="20000"/>
                        <a:lumOff val="80000"/>
                      </a:schemeClr>
                    </a:solidFill>
                    <a:cs typeface="Times New Roman" panose="02020603050405020304" pitchFamily="18" charset="0"/>
                  </a:rPr>
                  <a:t>	</a:t>
                </a:r>
                <a:r>
                  <a:rPr lang="en-IN" sz="3600" b="1" dirty="0">
                    <a:solidFill>
                      <a:schemeClr val="accent6">
                        <a:lumMod val="40000"/>
                        <a:lumOff val="60000"/>
                      </a:schemeClr>
                    </a:solidFill>
                    <a:cs typeface="Times New Roman" panose="02020603050405020304" pitchFamily="18" charset="0"/>
                  </a:rPr>
                  <a:t>V(s) = E[</a:t>
                </a:r>
                <a:r>
                  <a:rPr lang="en-IN" sz="3600" b="1" dirty="0" err="1">
                    <a:solidFill>
                      <a:schemeClr val="accent6">
                        <a:lumMod val="40000"/>
                        <a:lumOff val="60000"/>
                      </a:schemeClr>
                    </a:solidFill>
                    <a:cs typeface="Times New Roman" panose="02020603050405020304" pitchFamily="18" charset="0"/>
                  </a:rPr>
                  <a:t>Gt|St</a:t>
                </a:r>
                <a:r>
                  <a:rPr lang="en-IN" sz="3600" b="1" dirty="0">
                    <a:solidFill>
                      <a:schemeClr val="accent6">
                        <a:lumMod val="40000"/>
                        <a:lumOff val="60000"/>
                      </a:schemeClr>
                    </a:solidFill>
                    <a:cs typeface="Times New Roman" panose="02020603050405020304" pitchFamily="18" charset="0"/>
                  </a:rPr>
                  <a:t>=s]</a:t>
                </a:r>
                <a:endParaRPr lang="en-US" sz="3200" b="1" dirty="0">
                  <a:solidFill>
                    <a:schemeClr val="accent6">
                      <a:lumMod val="40000"/>
                      <a:lumOff val="60000"/>
                    </a:schemeClr>
                  </a:solidFill>
                  <a:cs typeface="Times New Roman" panose="02020603050405020304" pitchFamily="18" charset="0"/>
                </a:endParaRPr>
              </a:p>
              <a:p>
                <a:pPr>
                  <a:lnSpc>
                    <a:spcPct val="150000"/>
                  </a:lnSpc>
                </a:pPr>
                <a:r>
                  <a:rPr lang="en-US" sz="3200" b="1" dirty="0">
                    <a:solidFill>
                      <a:schemeClr val="accent6">
                        <a:lumMod val="40000"/>
                        <a:lumOff val="60000"/>
                      </a:schemeClr>
                    </a:solidFill>
                    <a:cs typeface="Times New Roman" panose="02020603050405020304" pitchFamily="18" charset="0"/>
                  </a:rPr>
                  <a:t>Action-Value Function (Q-value) </a:t>
                </a:r>
                <a:r>
                  <a:rPr lang="en-US" sz="2800" dirty="0">
                    <a:solidFill>
                      <a:schemeClr val="accent6">
                        <a:lumMod val="20000"/>
                        <a:lumOff val="80000"/>
                      </a:schemeClr>
                    </a:solidFill>
                    <a:cs typeface="Times New Roman" panose="02020603050405020304" pitchFamily="18" charset="0"/>
                  </a:rPr>
                  <a:t>of a state-action pair (s, a)-Expected Reward given a state and action  </a:t>
                </a:r>
                <a:r>
                  <a:rPr lang="en-US" sz="2800" dirty="0">
                    <a:solidFill>
                      <a:schemeClr val="accent6">
                        <a:lumMod val="20000"/>
                        <a:lumOff val="80000"/>
                      </a:schemeClr>
                    </a:solidFill>
                  </a:rPr>
                  <a:t>	</a:t>
                </a:r>
              </a:p>
              <a:p>
                <a:pPr marL="0" lvl="2" indent="0">
                  <a:lnSpc>
                    <a:spcPct val="150000"/>
                  </a:lnSpc>
                  <a:spcBef>
                    <a:spcPts val="1000"/>
                  </a:spcBef>
                  <a:buNone/>
                </a:pPr>
                <a:r>
                  <a:rPr lang="en-US" sz="3200" b="1" dirty="0">
                    <a:solidFill>
                      <a:schemeClr val="accent6">
                        <a:lumMod val="40000"/>
                        <a:lumOff val="60000"/>
                      </a:schemeClr>
                    </a:solidFill>
                    <a:cs typeface="Times New Roman" panose="02020603050405020304" pitchFamily="18" charset="0"/>
                  </a:rPr>
                  <a:t>	Q(s, a) </a:t>
                </a:r>
                <a:r>
                  <a:rPr lang="en-IN" sz="3200" b="1" dirty="0">
                    <a:solidFill>
                      <a:schemeClr val="accent6">
                        <a:lumMod val="40000"/>
                        <a:lumOff val="60000"/>
                      </a:schemeClr>
                    </a:solidFill>
                    <a:cs typeface="Times New Roman" panose="02020603050405020304" pitchFamily="18" charset="0"/>
                  </a:rPr>
                  <a:t>= E[</a:t>
                </a:r>
                <a:r>
                  <a:rPr lang="en-IN" sz="3200" b="1" dirty="0" err="1">
                    <a:solidFill>
                      <a:schemeClr val="accent6">
                        <a:lumMod val="40000"/>
                        <a:lumOff val="60000"/>
                      </a:schemeClr>
                    </a:solidFill>
                    <a:cs typeface="Times New Roman" panose="02020603050405020304" pitchFamily="18" charset="0"/>
                  </a:rPr>
                  <a:t>Gt|St</a:t>
                </a:r>
                <a:r>
                  <a:rPr lang="en-IN" sz="3200" b="1" dirty="0">
                    <a:solidFill>
                      <a:schemeClr val="accent6">
                        <a:lumMod val="40000"/>
                        <a:lumOff val="60000"/>
                      </a:schemeClr>
                    </a:solidFill>
                    <a:cs typeface="Times New Roman" panose="02020603050405020304" pitchFamily="18" charset="0"/>
                  </a:rPr>
                  <a:t> = s, At = a]</a:t>
                </a:r>
              </a:p>
              <a:p>
                <a:pPr marL="0" lvl="2" indent="0">
                  <a:lnSpc>
                    <a:spcPct val="150000"/>
                  </a:lnSpc>
                  <a:spcBef>
                    <a:spcPts val="1000"/>
                  </a:spcBef>
                  <a:buNone/>
                </a:pPr>
                <a:endParaRPr lang="en-IN" sz="3200" b="1" dirty="0">
                  <a:solidFill>
                    <a:schemeClr val="accent6">
                      <a:lumMod val="40000"/>
                      <a:lumOff val="60000"/>
                    </a:schemeClr>
                  </a:solidFill>
                  <a:cs typeface="Times New Roman" panose="02020603050405020304" pitchFamily="18" charset="0"/>
                </a:endParaRPr>
              </a:p>
              <a:p>
                <a:pPr>
                  <a:lnSpc>
                    <a:spcPct val="150000"/>
                  </a:lnSpc>
                </a:pPr>
                <a:r>
                  <a:rPr lang="en-IN" sz="3600" b="1" dirty="0">
                    <a:solidFill>
                      <a:schemeClr val="accent6">
                        <a:lumMod val="40000"/>
                        <a:lumOff val="60000"/>
                      </a:schemeClr>
                    </a:solidFill>
                    <a:cs typeface="Times New Roman" panose="02020603050405020304" pitchFamily="18" charset="0"/>
                  </a:rPr>
                  <a:t>Value Function and Q value interaction- </a:t>
                </a:r>
                <a:r>
                  <a:rPr lang="en-IN" sz="3200" dirty="0">
                    <a:solidFill>
                      <a:schemeClr val="accent6">
                        <a:lumMod val="20000"/>
                        <a:lumOff val="80000"/>
                      </a:schemeClr>
                    </a:solidFill>
                    <a:cs typeface="Times New Roman" panose="02020603050405020304" pitchFamily="18" charset="0"/>
                  </a:rPr>
                  <a:t>The product of probability distribution of action, state pair and the q value associated with that state and action summed over all pairs gives us back the value function. </a:t>
                </a:r>
                <a:r>
                  <a:rPr lang="en-IN" sz="3200" dirty="0">
                    <a:solidFill>
                      <a:schemeClr val="accent6">
                        <a:lumMod val="20000"/>
                        <a:lumOff val="80000"/>
                      </a:schemeClr>
                    </a:solidFill>
                  </a:rPr>
                  <a:t>	</a:t>
                </a:r>
                <a:r>
                  <a:rPr lang="en-IN" sz="3600" b="1" dirty="0">
                    <a:solidFill>
                      <a:schemeClr val="accent6">
                        <a:lumMod val="40000"/>
                        <a:lumOff val="60000"/>
                      </a:schemeClr>
                    </a:solidFill>
                    <a:cs typeface="Times New Roman" panose="02020603050405020304" pitchFamily="18" charset="0"/>
                  </a:rPr>
                  <a:t>V(s) = </a:t>
                </a:r>
                <a14:m>
                  <m:oMath xmlns:m="http://schemas.openxmlformats.org/officeDocument/2006/math">
                    <m:nary>
                      <m:naryPr>
                        <m:chr m:val="∑"/>
                        <m:supHide m:val="on"/>
                        <m:ctrlPr>
                          <a:rPr lang="en-IN" sz="3600" b="1" i="1">
                            <a:solidFill>
                              <a:schemeClr val="accent6">
                                <a:lumMod val="40000"/>
                                <a:lumOff val="60000"/>
                              </a:schemeClr>
                            </a:solidFill>
                            <a:latin typeface="Cambria Math" panose="02040503050406030204" pitchFamily="18" charset="0"/>
                            <a:cs typeface="Times New Roman" panose="02020603050405020304" pitchFamily="18" charset="0"/>
                          </a:rPr>
                        </m:ctrlPr>
                      </m:naryPr>
                      <m:sub>
                        <m:r>
                          <m:rPr>
                            <m:brk m:alnAt="7"/>
                          </m:rPr>
                          <a:rPr lang="en-IN" sz="3600" b="1">
                            <a:solidFill>
                              <a:schemeClr val="accent6">
                                <a:lumMod val="40000"/>
                                <a:lumOff val="60000"/>
                              </a:schemeClr>
                            </a:solidFill>
                            <a:latin typeface="Cambria Math" panose="02040503050406030204" pitchFamily="18" charset="0"/>
                            <a:cs typeface="Times New Roman" panose="02020603050405020304" pitchFamily="18" charset="0"/>
                          </a:rPr>
                          <m:t>𝒂</m:t>
                        </m:r>
                        <m:r>
                          <a:rPr lang="en-IN" sz="3600" b="1">
                            <a:solidFill>
                              <a:schemeClr val="accent6">
                                <a:lumMod val="40000"/>
                                <a:lumOff val="60000"/>
                              </a:schemeClr>
                            </a:solidFill>
                            <a:latin typeface="Cambria Math" panose="02040503050406030204" pitchFamily="18" charset="0"/>
                            <a:cs typeface="Times New Roman" panose="02020603050405020304" pitchFamily="18" charset="0"/>
                          </a:rPr>
                          <m:t>∈</m:t>
                        </m:r>
                        <m:r>
                          <m:rPr>
                            <m:brk m:alnAt="7"/>
                          </m:rPr>
                          <a:rPr lang="en-IN" sz="3600" b="1">
                            <a:solidFill>
                              <a:schemeClr val="accent6">
                                <a:lumMod val="40000"/>
                                <a:lumOff val="60000"/>
                              </a:schemeClr>
                            </a:solidFill>
                            <a:latin typeface="Cambria Math" panose="02040503050406030204" pitchFamily="18" charset="0"/>
                            <a:cs typeface="Times New Roman" panose="02020603050405020304" pitchFamily="18" charset="0"/>
                          </a:rPr>
                          <m:t>𝑨</m:t>
                        </m:r>
                      </m:sub>
                      <m:sup/>
                      <m:e>
                        <m:r>
                          <m:rPr>
                            <m:nor/>
                          </m:rPr>
                          <a:rPr lang="en-IN" sz="3600" b="1" dirty="0">
                            <a:solidFill>
                              <a:schemeClr val="accent6">
                                <a:lumMod val="40000"/>
                                <a:lumOff val="60000"/>
                              </a:schemeClr>
                            </a:solidFill>
                            <a:cs typeface="Times New Roman" panose="02020603050405020304" pitchFamily="18" charset="0"/>
                          </a:rPr>
                          <m:t>Q</m:t>
                        </m:r>
                        <m:r>
                          <m:rPr>
                            <m:nor/>
                          </m:rPr>
                          <a:rPr lang="en-IN" sz="3600" b="1" dirty="0">
                            <a:solidFill>
                              <a:schemeClr val="accent6">
                                <a:lumMod val="40000"/>
                                <a:lumOff val="60000"/>
                              </a:schemeClr>
                            </a:solidFill>
                            <a:cs typeface="Times New Roman" panose="02020603050405020304" pitchFamily="18" charset="0"/>
                          </a:rPr>
                          <m:t>(</m:t>
                        </m:r>
                        <m:r>
                          <m:rPr>
                            <m:nor/>
                          </m:rPr>
                          <a:rPr lang="en-IN" sz="3600" b="1" dirty="0">
                            <a:solidFill>
                              <a:schemeClr val="accent6">
                                <a:lumMod val="40000"/>
                                <a:lumOff val="60000"/>
                              </a:schemeClr>
                            </a:solidFill>
                            <a:cs typeface="Times New Roman" panose="02020603050405020304" pitchFamily="18" charset="0"/>
                          </a:rPr>
                          <m:t>s</m:t>
                        </m:r>
                        <m:r>
                          <m:rPr>
                            <m:nor/>
                          </m:rPr>
                          <a:rPr lang="en-IN" sz="3600" b="1" dirty="0">
                            <a:solidFill>
                              <a:schemeClr val="accent6">
                                <a:lumMod val="40000"/>
                                <a:lumOff val="60000"/>
                              </a:schemeClr>
                            </a:solidFill>
                            <a:cs typeface="Times New Roman" panose="02020603050405020304" pitchFamily="18" charset="0"/>
                          </a:rPr>
                          <m:t>,</m:t>
                        </m:r>
                        <m:r>
                          <m:rPr>
                            <m:nor/>
                          </m:rPr>
                          <a:rPr lang="en-IN" sz="3600" b="1" dirty="0">
                            <a:solidFill>
                              <a:schemeClr val="accent6">
                                <a:lumMod val="40000"/>
                                <a:lumOff val="60000"/>
                              </a:schemeClr>
                            </a:solidFill>
                            <a:cs typeface="Times New Roman" panose="02020603050405020304" pitchFamily="18" charset="0"/>
                          </a:rPr>
                          <m:t>a</m:t>
                        </m:r>
                        <m:r>
                          <m:rPr>
                            <m:nor/>
                          </m:rPr>
                          <a:rPr lang="en-IN" sz="3600" b="1" dirty="0">
                            <a:solidFill>
                              <a:schemeClr val="accent6">
                                <a:lumMod val="40000"/>
                                <a:lumOff val="60000"/>
                              </a:schemeClr>
                            </a:solidFill>
                            <a:cs typeface="Times New Roman" panose="02020603050405020304" pitchFamily="18" charset="0"/>
                          </a:rPr>
                          <m:t>)</m:t>
                        </m:r>
                        <m:r>
                          <a:rPr lang="en-IN" sz="3600" b="1">
                            <a:solidFill>
                              <a:schemeClr val="accent6">
                                <a:lumMod val="40000"/>
                                <a:lumOff val="60000"/>
                              </a:schemeClr>
                            </a:solidFill>
                            <a:latin typeface="Cambria Math" panose="02040503050406030204" pitchFamily="18" charset="0"/>
                            <a:cs typeface="Times New Roman" panose="02020603050405020304" pitchFamily="18" charset="0"/>
                          </a:rPr>
                          <m:t>𝝅</m:t>
                        </m:r>
                        <m:r>
                          <m:rPr>
                            <m:nor/>
                          </m:rPr>
                          <a:rPr lang="en-IN" sz="3600" b="1" dirty="0">
                            <a:solidFill>
                              <a:schemeClr val="accent6">
                                <a:lumMod val="40000"/>
                                <a:lumOff val="60000"/>
                              </a:schemeClr>
                            </a:solidFill>
                            <a:cs typeface="Times New Roman" panose="02020603050405020304" pitchFamily="18" charset="0"/>
                          </a:rPr>
                          <m:t>(</m:t>
                        </m:r>
                        <m:r>
                          <m:rPr>
                            <m:nor/>
                          </m:rPr>
                          <a:rPr lang="en-IN" sz="3600" b="1" dirty="0" err="1">
                            <a:solidFill>
                              <a:schemeClr val="accent6">
                                <a:lumMod val="40000"/>
                                <a:lumOff val="60000"/>
                              </a:schemeClr>
                            </a:solidFill>
                            <a:cs typeface="Times New Roman" panose="02020603050405020304" pitchFamily="18" charset="0"/>
                          </a:rPr>
                          <m:t>a</m:t>
                        </m:r>
                        <m:r>
                          <m:rPr>
                            <m:nor/>
                          </m:rPr>
                          <a:rPr lang="en-IN" sz="3600" b="1" dirty="0" err="1">
                            <a:solidFill>
                              <a:schemeClr val="accent6">
                                <a:lumMod val="40000"/>
                                <a:lumOff val="60000"/>
                              </a:schemeClr>
                            </a:solidFill>
                            <a:cs typeface="Times New Roman" panose="02020603050405020304" pitchFamily="18" charset="0"/>
                          </a:rPr>
                          <m:t>|</m:t>
                        </m:r>
                        <m:r>
                          <m:rPr>
                            <m:nor/>
                          </m:rPr>
                          <a:rPr lang="en-IN" sz="3600" b="1" dirty="0" err="1">
                            <a:solidFill>
                              <a:schemeClr val="accent6">
                                <a:lumMod val="40000"/>
                                <a:lumOff val="60000"/>
                              </a:schemeClr>
                            </a:solidFill>
                            <a:cs typeface="Times New Roman" panose="02020603050405020304" pitchFamily="18" charset="0"/>
                          </a:rPr>
                          <m:t>s</m:t>
                        </m:r>
                        <m:r>
                          <m:rPr>
                            <m:nor/>
                          </m:rPr>
                          <a:rPr lang="en-IN" sz="3600" b="1" dirty="0">
                            <a:solidFill>
                              <a:schemeClr val="accent6">
                                <a:lumMod val="40000"/>
                                <a:lumOff val="60000"/>
                              </a:schemeClr>
                            </a:solidFill>
                            <a:cs typeface="Times New Roman" panose="02020603050405020304" pitchFamily="18" charset="0"/>
                          </a:rPr>
                          <m:t>)</m:t>
                        </m:r>
                      </m:e>
                    </m:nary>
                  </m:oMath>
                </a14:m>
                <a:endParaRPr lang="en-IN" sz="3600" b="1" dirty="0">
                  <a:solidFill>
                    <a:schemeClr val="accent6">
                      <a:lumMod val="40000"/>
                      <a:lumOff val="60000"/>
                    </a:schemeClr>
                  </a:solidFill>
                  <a:cs typeface="Times New Roman" panose="02020603050405020304" pitchFamily="18" charset="0"/>
                </a:endParaRPr>
              </a:p>
              <a:p>
                <a:pPr>
                  <a:lnSpc>
                    <a:spcPct val="150000"/>
                  </a:lnSpc>
                </a:pPr>
                <a:r>
                  <a:rPr lang="en-US" sz="3200" dirty="0">
                    <a:solidFill>
                      <a:schemeClr val="accent6">
                        <a:lumMod val="20000"/>
                        <a:lumOff val="80000"/>
                      </a:schemeClr>
                    </a:solidFill>
                    <a:cs typeface="Times New Roman" panose="02020603050405020304" pitchFamily="18" charset="0"/>
                  </a:rPr>
                  <a:t>The relationship between reward function (R), future rewards (G), value function, and Q-value is used to derive the Bellman equations</a:t>
                </a:r>
                <a:endParaRPr lang="en-IN" sz="3200" dirty="0">
                  <a:solidFill>
                    <a:schemeClr val="accent6">
                      <a:lumMod val="20000"/>
                      <a:lumOff val="80000"/>
                    </a:schemeClr>
                  </a:solidFill>
                  <a:cs typeface="Times New Roman" panose="02020603050405020304" pitchFamily="18" charset="0"/>
                </a:endParaRPr>
              </a:p>
              <a:p>
                <a:pPr marL="0" lvl="2" indent="0">
                  <a:lnSpc>
                    <a:spcPct val="150000"/>
                  </a:lnSpc>
                  <a:spcBef>
                    <a:spcPts val="1000"/>
                  </a:spcBef>
                  <a:buNone/>
                </a:pPr>
                <a:endParaRPr lang="en-IN" sz="3200" b="1" dirty="0">
                  <a:solidFill>
                    <a:schemeClr val="accent6">
                      <a:lumMod val="40000"/>
                      <a:lumOff val="60000"/>
                    </a:schemeClr>
                  </a:solidFill>
                  <a:cs typeface="Times New Roman" panose="02020603050405020304" pitchFamily="18" charset="0"/>
                </a:endParaRPr>
              </a:p>
              <a:p>
                <a:pPr marL="0" indent="0">
                  <a:lnSpc>
                    <a:spcPct val="150000"/>
                  </a:lnSpc>
                  <a:buNone/>
                </a:pPr>
                <a:endParaRPr lang="en-IN" sz="3200" b="1" dirty="0">
                  <a:solidFill>
                    <a:schemeClr val="accent6">
                      <a:lumMod val="40000"/>
                      <a:lumOff val="60000"/>
                    </a:schemeClr>
                  </a:solidFill>
                  <a:cs typeface="Times New Roman" panose="02020603050405020304" pitchFamily="18" charset="0"/>
                </a:endParaRPr>
              </a:p>
              <a:p>
                <a:endParaRPr lang="en-IN" dirty="0"/>
              </a:p>
            </p:txBody>
          </p:sp>
        </mc:Choice>
        <mc:Fallback xmlns="">
          <p:sp>
            <p:nvSpPr>
              <p:cNvPr id="3" name="Notes Placeholder 2"/>
              <p:cNvSpPr>
                <a:spLocks noGrp="1"/>
              </p:cNvSpPr>
              <p:nvPr>
                <p:ph type="body" idx="1"/>
              </p:nvPr>
            </p:nvSpPr>
            <p:spPr/>
            <p:txBody>
              <a:bodyPr/>
              <a:lstStyle/>
              <a:p>
                <a:pPr>
                  <a:lnSpc>
                    <a:spcPct val="150000"/>
                  </a:lnSpc>
                </a:pPr>
                <a:r>
                  <a:rPr lang="en-IN" sz="3200" b="1" dirty="0">
                    <a:solidFill>
                      <a:schemeClr val="accent6">
                        <a:lumMod val="40000"/>
                        <a:lumOff val="60000"/>
                      </a:schemeClr>
                    </a:solidFill>
                    <a:cs typeface="Times New Roman" panose="02020603050405020304" pitchFamily="18" charset="0"/>
                  </a:rPr>
                  <a:t>Policy-</a:t>
                </a:r>
                <a:r>
                  <a:rPr lang="en-IN" sz="2800" dirty="0">
                    <a:solidFill>
                      <a:schemeClr val="accent6">
                        <a:lumMod val="20000"/>
                        <a:lumOff val="80000"/>
                      </a:schemeClr>
                    </a:solidFill>
                    <a:cs typeface="Times New Roman" panose="02020603050405020304" pitchFamily="18" charset="0"/>
                  </a:rPr>
                  <a:t> The rule followed by RL Agent to decide the action it will take at a particular state   </a:t>
                </a:r>
              </a:p>
              <a:p>
                <a:pPr marL="457200" lvl="1" indent="0">
                  <a:lnSpc>
                    <a:spcPct val="150000"/>
                  </a:lnSpc>
                  <a:buNone/>
                </a:pPr>
                <a:r>
                  <a:rPr lang="en-IN" sz="2800" dirty="0">
                    <a:solidFill>
                      <a:schemeClr val="accent6">
                        <a:lumMod val="20000"/>
                        <a:lumOff val="80000"/>
                      </a:schemeClr>
                    </a:solidFill>
                    <a:cs typeface="Times New Roman" panose="02020603050405020304" pitchFamily="18" charset="0"/>
                  </a:rPr>
                  <a:t>	</a:t>
                </a:r>
                <a:r>
                  <a:rPr lang="en-IN" sz="3200" b="1" dirty="0">
                    <a:solidFill>
                      <a:schemeClr val="accent6">
                        <a:lumMod val="40000"/>
                        <a:lumOff val="60000"/>
                      </a:schemeClr>
                    </a:solidFill>
                    <a:cs typeface="Times New Roman" panose="02020603050405020304" pitchFamily="18" charset="0"/>
                  </a:rPr>
                  <a:t>at = </a:t>
                </a:r>
                <a:r>
                  <a:rPr lang="el-GR" sz="3200" b="1" i="0">
                    <a:solidFill>
                      <a:schemeClr val="accent6">
                        <a:lumMod val="40000"/>
                        <a:lumOff val="60000"/>
                      </a:schemeClr>
                    </a:solidFill>
                    <a:latin typeface="Cambria Math" panose="02040503050406030204" pitchFamily="18" charset="0"/>
                    <a:cs typeface="Times New Roman" panose="02020603050405020304" pitchFamily="18" charset="0"/>
                  </a:rPr>
                  <a:t>𝜋</a:t>
                </a:r>
                <a:r>
                  <a:rPr lang="en-IN" sz="3200" b="1" i="0">
                    <a:solidFill>
                      <a:schemeClr val="accent6">
                        <a:lumMod val="40000"/>
                        <a:lumOff val="60000"/>
                      </a:schemeClr>
                    </a:solidFill>
                    <a:latin typeface="Cambria Math" panose="02040503050406030204" pitchFamily="18" charset="0"/>
                    <a:cs typeface="Times New Roman" panose="02020603050405020304" pitchFamily="18" charset="0"/>
                  </a:rPr>
                  <a:t>(𝑠𝑡)</a:t>
                </a:r>
                <a:endParaRPr lang="en-IN" sz="3200" b="1" dirty="0">
                  <a:solidFill>
                    <a:schemeClr val="accent6">
                      <a:lumMod val="40000"/>
                      <a:lumOff val="60000"/>
                    </a:schemeClr>
                  </a:solidFill>
                  <a:cs typeface="Times New Roman" panose="02020603050405020304" pitchFamily="18" charset="0"/>
                </a:endParaRPr>
              </a:p>
              <a:p>
                <a:pPr>
                  <a:lnSpc>
                    <a:spcPct val="150000"/>
                  </a:lnSpc>
                </a:pPr>
                <a:r>
                  <a:rPr lang="en-IN" sz="3200" b="1" dirty="0">
                    <a:solidFill>
                      <a:schemeClr val="accent6">
                        <a:lumMod val="40000"/>
                        <a:lumOff val="60000"/>
                      </a:schemeClr>
                    </a:solidFill>
                    <a:cs typeface="Times New Roman" panose="02020603050405020304" pitchFamily="18" charset="0"/>
                  </a:rPr>
                  <a:t>Reward-</a:t>
                </a:r>
                <a:r>
                  <a:rPr lang="en-IN" sz="2800" dirty="0">
                    <a:solidFill>
                      <a:schemeClr val="accent6">
                        <a:lumMod val="20000"/>
                        <a:lumOff val="80000"/>
                      </a:schemeClr>
                    </a:solidFill>
                    <a:cs typeface="Times New Roman" panose="02020603050405020304" pitchFamily="18" charset="0"/>
                  </a:rPr>
                  <a:t> Cumulative Discounted Rewards the model receives for taking actions at time step t</a:t>
                </a:r>
              </a:p>
              <a:p>
                <a:pPr marL="0" indent="0">
                  <a:lnSpc>
                    <a:spcPct val="150000"/>
                  </a:lnSpc>
                  <a:buNone/>
                </a:pPr>
                <a:r>
                  <a:rPr lang="en-IN" sz="2800" dirty="0">
                    <a:solidFill>
                      <a:schemeClr val="accent6">
                        <a:lumMod val="20000"/>
                        <a:lumOff val="80000"/>
                      </a:schemeClr>
                    </a:solidFill>
                    <a:cs typeface="Times New Roman" panose="02020603050405020304" pitchFamily="18" charset="0"/>
                  </a:rPr>
                  <a:t>	</a:t>
                </a:r>
                <a:r>
                  <a:rPr lang="en-IN" sz="3200" b="1" dirty="0">
                    <a:solidFill>
                      <a:schemeClr val="accent6">
                        <a:lumMod val="40000"/>
                        <a:lumOff val="60000"/>
                      </a:schemeClr>
                    </a:solidFill>
                    <a:cs typeface="Times New Roman" panose="02020603050405020304" pitchFamily="18" charset="0"/>
                  </a:rPr>
                  <a:t>Gt = Rt+1 + </a:t>
                </a:r>
                <a:r>
                  <a:rPr lang="en-IN" sz="3200" b="1" i="0">
                    <a:solidFill>
                      <a:schemeClr val="accent6">
                        <a:lumMod val="40000"/>
                        <a:lumOff val="60000"/>
                      </a:schemeClr>
                    </a:solidFill>
                    <a:latin typeface="Cambria Math" panose="02040503050406030204" pitchFamily="18" charset="0"/>
                    <a:cs typeface="Times New Roman" panose="02020603050405020304" pitchFamily="18" charset="0"/>
                  </a:rPr>
                  <a:t>𝛾</a:t>
                </a:r>
                <a:r>
                  <a:rPr lang="en-IN" sz="3200" b="1" dirty="0">
                    <a:solidFill>
                      <a:schemeClr val="accent6">
                        <a:lumMod val="40000"/>
                        <a:lumOff val="60000"/>
                      </a:schemeClr>
                    </a:solidFill>
                    <a:cs typeface="Times New Roman" panose="02020603050405020304" pitchFamily="18" charset="0"/>
                  </a:rPr>
                  <a:t>Rt+2 + …. = </a:t>
                </a:r>
                <a:r>
                  <a:rPr lang="en-IN" sz="3200" b="1" i="0">
                    <a:solidFill>
                      <a:schemeClr val="accent6">
                        <a:lumMod val="40000"/>
                        <a:lumOff val="60000"/>
                      </a:schemeClr>
                    </a:solidFill>
                    <a:latin typeface="Cambria Math" panose="02040503050406030204" pitchFamily="18" charset="0"/>
                    <a:cs typeface="Times New Roman" panose="02020603050405020304" pitchFamily="18" charset="0"/>
                  </a:rPr>
                  <a:t>∑</a:t>
                </a:r>
                <a:r>
                  <a:rPr lang="en-IN" sz="3200" b="1" i="0" dirty="0">
                    <a:solidFill>
                      <a:schemeClr val="accent6">
                        <a:lumMod val="40000"/>
                        <a:lumOff val="60000"/>
                      </a:schemeClr>
                    </a:solidFill>
                    <a:latin typeface="Cambria Math" panose="02040503050406030204" pitchFamily="18" charset="0"/>
                    <a:cs typeface="Times New Roman" panose="02020603050405020304" pitchFamily="18" charset="0"/>
                  </a:rPr>
                  <a:t>▒"</a:t>
                </a:r>
                <a:r>
                  <a:rPr lang="en-IN" sz="3200" b="1" i="0" dirty="0">
                    <a:solidFill>
                      <a:schemeClr val="accent6">
                        <a:lumMod val="40000"/>
                        <a:lumOff val="60000"/>
                      </a:schemeClr>
                    </a:solidFill>
                    <a:cs typeface="Times New Roman" panose="02020603050405020304" pitchFamily="18" charset="0"/>
                  </a:rPr>
                  <a:t>ykRt+k+1</a:t>
                </a:r>
                <a:r>
                  <a:rPr lang="en-IN" sz="3200" b="1" i="0" dirty="0">
                    <a:solidFill>
                      <a:schemeClr val="accent6">
                        <a:lumMod val="40000"/>
                        <a:lumOff val="60000"/>
                      </a:schemeClr>
                    </a:solidFill>
                    <a:latin typeface="Cambria Math" panose="02040503050406030204" pitchFamily="18" charset="0"/>
                    <a:cs typeface="Times New Roman" panose="02020603050405020304" pitchFamily="18" charset="0"/>
                  </a:rPr>
                  <a:t>" </a:t>
                </a:r>
                <a:endParaRPr lang="en-IN" sz="3200" b="1" dirty="0">
                  <a:solidFill>
                    <a:schemeClr val="accent6">
                      <a:lumMod val="40000"/>
                      <a:lumOff val="60000"/>
                    </a:schemeClr>
                  </a:solidFill>
                  <a:cs typeface="Times New Roman" panose="02020603050405020304" pitchFamily="18" charset="0"/>
                </a:endParaRPr>
              </a:p>
              <a:p>
                <a:pPr>
                  <a:lnSpc>
                    <a:spcPct val="100000"/>
                  </a:lnSpc>
                </a:pPr>
                <a:r>
                  <a:rPr lang="en-IN" sz="3600" b="1" dirty="0">
                    <a:solidFill>
                      <a:schemeClr val="accent6">
                        <a:lumMod val="40000"/>
                        <a:lumOff val="60000"/>
                      </a:schemeClr>
                    </a:solidFill>
                    <a:cs typeface="Times New Roman" panose="02020603050405020304" pitchFamily="18" charset="0"/>
                  </a:rPr>
                  <a:t>Value Function(or state Value)-  </a:t>
                </a:r>
                <a:r>
                  <a:rPr lang="en-IN" sz="2800" dirty="0">
                    <a:solidFill>
                      <a:schemeClr val="accent6">
                        <a:lumMod val="20000"/>
                        <a:lumOff val="80000"/>
                      </a:schemeClr>
                    </a:solidFill>
                    <a:cs typeface="Times New Roman" panose="02020603050405020304" pitchFamily="18" charset="0"/>
                  </a:rPr>
                  <a:t>Measures attractiveness of a state through prediction of future reward G</a:t>
                </a:r>
              </a:p>
              <a:p>
                <a:pPr marL="0" indent="0">
                  <a:lnSpc>
                    <a:spcPct val="100000"/>
                  </a:lnSpc>
                  <a:buNone/>
                </a:pPr>
                <a:r>
                  <a:rPr lang="en-IN" sz="3200" dirty="0">
                    <a:solidFill>
                      <a:schemeClr val="accent6">
                        <a:lumMod val="20000"/>
                        <a:lumOff val="80000"/>
                      </a:schemeClr>
                    </a:solidFill>
                    <a:cs typeface="Times New Roman" panose="02020603050405020304" pitchFamily="18" charset="0"/>
                  </a:rPr>
                  <a:t>	</a:t>
                </a:r>
                <a:r>
                  <a:rPr lang="en-IN" sz="3600" b="1" dirty="0">
                    <a:solidFill>
                      <a:schemeClr val="accent6">
                        <a:lumMod val="40000"/>
                        <a:lumOff val="60000"/>
                      </a:schemeClr>
                    </a:solidFill>
                    <a:cs typeface="Times New Roman" panose="02020603050405020304" pitchFamily="18" charset="0"/>
                  </a:rPr>
                  <a:t>V(s) = E[</a:t>
                </a:r>
                <a:r>
                  <a:rPr lang="en-IN" sz="3600" b="1" dirty="0" err="1">
                    <a:solidFill>
                      <a:schemeClr val="accent6">
                        <a:lumMod val="40000"/>
                        <a:lumOff val="60000"/>
                      </a:schemeClr>
                    </a:solidFill>
                    <a:cs typeface="Times New Roman" panose="02020603050405020304" pitchFamily="18" charset="0"/>
                  </a:rPr>
                  <a:t>Gt|St</a:t>
                </a:r>
                <a:r>
                  <a:rPr lang="en-IN" sz="3600" b="1" dirty="0">
                    <a:solidFill>
                      <a:schemeClr val="accent6">
                        <a:lumMod val="40000"/>
                        <a:lumOff val="60000"/>
                      </a:schemeClr>
                    </a:solidFill>
                    <a:cs typeface="Times New Roman" panose="02020603050405020304" pitchFamily="18" charset="0"/>
                  </a:rPr>
                  <a:t>=s]</a:t>
                </a:r>
                <a:endParaRPr lang="en-US" sz="3200" b="1" dirty="0">
                  <a:solidFill>
                    <a:schemeClr val="accent6">
                      <a:lumMod val="40000"/>
                      <a:lumOff val="60000"/>
                    </a:schemeClr>
                  </a:solidFill>
                  <a:cs typeface="Times New Roman" panose="02020603050405020304" pitchFamily="18" charset="0"/>
                </a:endParaRPr>
              </a:p>
              <a:p>
                <a:pPr>
                  <a:lnSpc>
                    <a:spcPct val="150000"/>
                  </a:lnSpc>
                </a:pPr>
                <a:r>
                  <a:rPr lang="en-US" sz="3200" b="1" dirty="0">
                    <a:solidFill>
                      <a:schemeClr val="accent6">
                        <a:lumMod val="40000"/>
                        <a:lumOff val="60000"/>
                      </a:schemeClr>
                    </a:solidFill>
                    <a:cs typeface="Times New Roman" panose="02020603050405020304" pitchFamily="18" charset="0"/>
                  </a:rPr>
                  <a:t>Action-Value Function (Q-value) </a:t>
                </a:r>
                <a:r>
                  <a:rPr lang="en-US" sz="2800" dirty="0">
                    <a:solidFill>
                      <a:schemeClr val="accent6">
                        <a:lumMod val="20000"/>
                        <a:lumOff val="80000"/>
                      </a:schemeClr>
                    </a:solidFill>
                    <a:cs typeface="Times New Roman" panose="02020603050405020304" pitchFamily="18" charset="0"/>
                  </a:rPr>
                  <a:t>of a state-action pair (s, a)-Expected Reward given a state and action  </a:t>
                </a:r>
                <a:r>
                  <a:rPr lang="en-US" sz="2800" dirty="0">
                    <a:solidFill>
                      <a:schemeClr val="accent6">
                        <a:lumMod val="20000"/>
                        <a:lumOff val="80000"/>
                      </a:schemeClr>
                    </a:solidFill>
                  </a:rPr>
                  <a:t>	</a:t>
                </a:r>
              </a:p>
              <a:p>
                <a:pPr marL="0" lvl="2" indent="0">
                  <a:lnSpc>
                    <a:spcPct val="150000"/>
                  </a:lnSpc>
                  <a:spcBef>
                    <a:spcPts val="1000"/>
                  </a:spcBef>
                  <a:buNone/>
                </a:pPr>
                <a:r>
                  <a:rPr lang="en-US" sz="3200" b="1" dirty="0">
                    <a:solidFill>
                      <a:schemeClr val="accent6">
                        <a:lumMod val="40000"/>
                        <a:lumOff val="60000"/>
                      </a:schemeClr>
                    </a:solidFill>
                    <a:cs typeface="Times New Roman" panose="02020603050405020304" pitchFamily="18" charset="0"/>
                  </a:rPr>
                  <a:t>	Q(s, a) </a:t>
                </a:r>
                <a:r>
                  <a:rPr lang="en-IN" sz="3200" b="1" dirty="0">
                    <a:solidFill>
                      <a:schemeClr val="accent6">
                        <a:lumMod val="40000"/>
                        <a:lumOff val="60000"/>
                      </a:schemeClr>
                    </a:solidFill>
                    <a:cs typeface="Times New Roman" panose="02020603050405020304" pitchFamily="18" charset="0"/>
                  </a:rPr>
                  <a:t>= E[</a:t>
                </a:r>
                <a:r>
                  <a:rPr lang="en-IN" sz="3200" b="1" dirty="0" err="1">
                    <a:solidFill>
                      <a:schemeClr val="accent6">
                        <a:lumMod val="40000"/>
                        <a:lumOff val="60000"/>
                      </a:schemeClr>
                    </a:solidFill>
                    <a:cs typeface="Times New Roman" panose="02020603050405020304" pitchFamily="18" charset="0"/>
                  </a:rPr>
                  <a:t>Gt|St</a:t>
                </a:r>
                <a:r>
                  <a:rPr lang="en-IN" sz="3200" b="1" dirty="0">
                    <a:solidFill>
                      <a:schemeClr val="accent6">
                        <a:lumMod val="40000"/>
                        <a:lumOff val="60000"/>
                      </a:schemeClr>
                    </a:solidFill>
                    <a:cs typeface="Times New Roman" panose="02020603050405020304" pitchFamily="18" charset="0"/>
                  </a:rPr>
                  <a:t> = s, At = a]</a:t>
                </a:r>
              </a:p>
              <a:p>
                <a:pPr marL="0" lvl="2" indent="0">
                  <a:lnSpc>
                    <a:spcPct val="150000"/>
                  </a:lnSpc>
                  <a:spcBef>
                    <a:spcPts val="1000"/>
                  </a:spcBef>
                  <a:buNone/>
                </a:pPr>
                <a:endParaRPr lang="en-IN" sz="3200" b="1" dirty="0">
                  <a:solidFill>
                    <a:schemeClr val="accent6">
                      <a:lumMod val="40000"/>
                      <a:lumOff val="60000"/>
                    </a:schemeClr>
                  </a:solidFill>
                  <a:cs typeface="Times New Roman" panose="02020603050405020304" pitchFamily="18" charset="0"/>
                </a:endParaRPr>
              </a:p>
              <a:p>
                <a:pPr>
                  <a:lnSpc>
                    <a:spcPct val="150000"/>
                  </a:lnSpc>
                </a:pPr>
                <a:r>
                  <a:rPr lang="en-IN" sz="3600" b="1" dirty="0">
                    <a:solidFill>
                      <a:schemeClr val="accent6">
                        <a:lumMod val="40000"/>
                        <a:lumOff val="60000"/>
                      </a:schemeClr>
                    </a:solidFill>
                    <a:cs typeface="Times New Roman" panose="02020603050405020304" pitchFamily="18" charset="0"/>
                  </a:rPr>
                  <a:t>Value Function and Q value interaction- </a:t>
                </a:r>
                <a:r>
                  <a:rPr lang="en-IN" sz="3200" dirty="0">
                    <a:solidFill>
                      <a:schemeClr val="accent6">
                        <a:lumMod val="20000"/>
                        <a:lumOff val="80000"/>
                      </a:schemeClr>
                    </a:solidFill>
                    <a:cs typeface="Times New Roman" panose="02020603050405020304" pitchFamily="18" charset="0"/>
                  </a:rPr>
                  <a:t>The product of probability distribution of action, state pair and the q value associated with that state and action summed over all pairs gives us back the value function. </a:t>
                </a:r>
                <a:r>
                  <a:rPr lang="en-IN" sz="3200" dirty="0">
                    <a:solidFill>
                      <a:schemeClr val="accent6">
                        <a:lumMod val="20000"/>
                        <a:lumOff val="80000"/>
                      </a:schemeClr>
                    </a:solidFill>
                  </a:rPr>
                  <a:t>	</a:t>
                </a:r>
                <a:r>
                  <a:rPr lang="en-IN" sz="3600" b="1" dirty="0">
                    <a:solidFill>
                      <a:schemeClr val="accent6">
                        <a:lumMod val="40000"/>
                        <a:lumOff val="60000"/>
                      </a:schemeClr>
                    </a:solidFill>
                    <a:cs typeface="Times New Roman" panose="02020603050405020304" pitchFamily="18" charset="0"/>
                  </a:rPr>
                  <a:t>V(s) = </a:t>
                </a:r>
                <a:r>
                  <a:rPr lang="en-IN" sz="3600" b="1" i="0">
                    <a:solidFill>
                      <a:schemeClr val="accent6">
                        <a:lumMod val="40000"/>
                        <a:lumOff val="60000"/>
                      </a:schemeClr>
                    </a:solidFill>
                    <a:latin typeface="Cambria Math" panose="02040503050406030204" pitchFamily="18" charset="0"/>
                    <a:cs typeface="Times New Roman" panose="02020603050405020304" pitchFamily="18" charset="0"/>
                  </a:rPr>
                  <a:t>∑_(𝒂∈𝑨)</a:t>
                </a:r>
                <a:r>
                  <a:rPr lang="en-IN" sz="3600" b="1" i="0" dirty="0">
                    <a:solidFill>
                      <a:schemeClr val="accent6">
                        <a:lumMod val="40000"/>
                        <a:lumOff val="60000"/>
                      </a:schemeClr>
                    </a:solidFill>
                    <a:latin typeface="Cambria Math" panose="02040503050406030204" pitchFamily="18" charset="0"/>
                    <a:cs typeface="Times New Roman" panose="02020603050405020304" pitchFamily="18" charset="0"/>
                  </a:rPr>
                  <a:t>▒</a:t>
                </a:r>
                <a:r>
                  <a:rPr lang="en-IN" sz="3600" b="1" i="0">
                    <a:solidFill>
                      <a:schemeClr val="accent6">
                        <a:lumMod val="40000"/>
                        <a:lumOff val="60000"/>
                      </a:schemeClr>
                    </a:solidFill>
                    <a:latin typeface="Cambria Math" panose="02040503050406030204" pitchFamily="18" charset="0"/>
                    <a:cs typeface="Times New Roman" panose="02020603050405020304" pitchFamily="18" charset="0"/>
                  </a:rPr>
                  <a:t>〖</a:t>
                </a:r>
                <a:r>
                  <a:rPr lang="en-IN" sz="3600" b="1" i="0" dirty="0">
                    <a:solidFill>
                      <a:schemeClr val="accent6">
                        <a:lumMod val="40000"/>
                        <a:lumOff val="60000"/>
                      </a:schemeClr>
                    </a:solidFill>
                    <a:latin typeface="Cambria Math" panose="02040503050406030204" pitchFamily="18" charset="0"/>
                    <a:cs typeface="Times New Roman" panose="02020603050405020304" pitchFamily="18" charset="0"/>
                  </a:rPr>
                  <a:t>"</a:t>
                </a:r>
                <a:r>
                  <a:rPr lang="en-IN" sz="3600" b="1" i="0" dirty="0">
                    <a:solidFill>
                      <a:schemeClr val="accent6">
                        <a:lumMod val="40000"/>
                        <a:lumOff val="60000"/>
                      </a:schemeClr>
                    </a:solidFill>
                    <a:cs typeface="Times New Roman" panose="02020603050405020304" pitchFamily="18" charset="0"/>
                  </a:rPr>
                  <a:t>Q(s,a)</a:t>
                </a:r>
                <a:r>
                  <a:rPr lang="en-IN" sz="3600" b="1" i="0">
                    <a:solidFill>
                      <a:schemeClr val="accent6">
                        <a:lumMod val="40000"/>
                        <a:lumOff val="60000"/>
                      </a:schemeClr>
                    </a:solidFill>
                    <a:latin typeface="Cambria Math" panose="02040503050406030204" pitchFamily="18" charset="0"/>
                    <a:cs typeface="Times New Roman" panose="02020603050405020304" pitchFamily="18" charset="0"/>
                  </a:rPr>
                  <a:t>" 𝝅</a:t>
                </a:r>
                <a:r>
                  <a:rPr lang="en-IN" sz="3600" b="1" i="0" dirty="0">
                    <a:solidFill>
                      <a:schemeClr val="accent6">
                        <a:lumMod val="40000"/>
                        <a:lumOff val="60000"/>
                      </a:schemeClr>
                    </a:solidFill>
                    <a:latin typeface="Cambria Math" panose="02040503050406030204" pitchFamily="18" charset="0"/>
                    <a:cs typeface="Times New Roman" panose="02020603050405020304" pitchFamily="18" charset="0"/>
                  </a:rPr>
                  <a:t>"</a:t>
                </a:r>
                <a:r>
                  <a:rPr lang="en-IN" sz="3600" b="1" i="0" dirty="0">
                    <a:solidFill>
                      <a:schemeClr val="accent6">
                        <a:lumMod val="40000"/>
                        <a:lumOff val="60000"/>
                      </a:schemeClr>
                    </a:solidFill>
                    <a:cs typeface="Times New Roman" panose="02020603050405020304" pitchFamily="18" charset="0"/>
                  </a:rPr>
                  <a:t>(</a:t>
                </a:r>
                <a:r>
                  <a:rPr lang="en-IN" sz="3600" b="1" i="0" dirty="0" err="1">
                    <a:solidFill>
                      <a:schemeClr val="accent6">
                        <a:lumMod val="40000"/>
                        <a:lumOff val="60000"/>
                      </a:schemeClr>
                    </a:solidFill>
                    <a:cs typeface="Times New Roman" panose="02020603050405020304" pitchFamily="18" charset="0"/>
                  </a:rPr>
                  <a:t>a|s</a:t>
                </a:r>
                <a:r>
                  <a:rPr lang="en-IN" sz="3600" b="1" i="0" dirty="0">
                    <a:solidFill>
                      <a:schemeClr val="accent6">
                        <a:lumMod val="40000"/>
                        <a:lumOff val="60000"/>
                      </a:schemeClr>
                    </a:solidFill>
                    <a:cs typeface="Times New Roman" panose="02020603050405020304" pitchFamily="18" charset="0"/>
                  </a:rPr>
                  <a:t>)</a:t>
                </a:r>
                <a:r>
                  <a:rPr lang="en-IN" sz="3600" b="1" i="0" dirty="0">
                    <a:solidFill>
                      <a:schemeClr val="accent6">
                        <a:lumMod val="40000"/>
                        <a:lumOff val="60000"/>
                      </a:schemeClr>
                    </a:solidFill>
                    <a:latin typeface="Cambria Math" panose="02040503050406030204" pitchFamily="18" charset="0"/>
                    <a:cs typeface="Times New Roman" panose="02020603050405020304" pitchFamily="18" charset="0"/>
                  </a:rPr>
                  <a:t>" </a:t>
                </a:r>
                <a:r>
                  <a:rPr lang="en-IN" sz="3600" b="1" i="0">
                    <a:solidFill>
                      <a:schemeClr val="accent6">
                        <a:lumMod val="40000"/>
                        <a:lumOff val="60000"/>
                      </a:schemeClr>
                    </a:solidFill>
                    <a:latin typeface="Cambria Math" panose="02040503050406030204" pitchFamily="18" charset="0"/>
                    <a:cs typeface="Times New Roman" panose="02020603050405020304" pitchFamily="18" charset="0"/>
                  </a:rPr>
                  <a:t>〗</a:t>
                </a:r>
                <a:endParaRPr lang="en-IN" sz="3600" b="1" dirty="0">
                  <a:solidFill>
                    <a:schemeClr val="accent6">
                      <a:lumMod val="40000"/>
                      <a:lumOff val="60000"/>
                    </a:schemeClr>
                  </a:solidFill>
                  <a:cs typeface="Times New Roman" panose="02020603050405020304" pitchFamily="18" charset="0"/>
                </a:endParaRPr>
              </a:p>
              <a:p>
                <a:pPr>
                  <a:lnSpc>
                    <a:spcPct val="150000"/>
                  </a:lnSpc>
                </a:pPr>
                <a:r>
                  <a:rPr lang="en-US" sz="3200" dirty="0">
                    <a:solidFill>
                      <a:schemeClr val="accent6">
                        <a:lumMod val="20000"/>
                        <a:lumOff val="80000"/>
                      </a:schemeClr>
                    </a:solidFill>
                    <a:cs typeface="Times New Roman" panose="02020603050405020304" pitchFamily="18" charset="0"/>
                  </a:rPr>
                  <a:t>The relationship between reward function (R), future rewards (G), value function, and Q-value is used to derive the Bellman equations</a:t>
                </a:r>
                <a:endParaRPr lang="en-IN" sz="3200" dirty="0">
                  <a:solidFill>
                    <a:schemeClr val="accent6">
                      <a:lumMod val="20000"/>
                      <a:lumOff val="80000"/>
                    </a:schemeClr>
                  </a:solidFill>
                  <a:cs typeface="Times New Roman" panose="02020603050405020304" pitchFamily="18" charset="0"/>
                </a:endParaRPr>
              </a:p>
              <a:p>
                <a:pPr marL="0" lvl="2" indent="0">
                  <a:lnSpc>
                    <a:spcPct val="150000"/>
                  </a:lnSpc>
                  <a:spcBef>
                    <a:spcPts val="1000"/>
                  </a:spcBef>
                  <a:buNone/>
                </a:pPr>
                <a:endParaRPr lang="en-IN" sz="3200" b="1" dirty="0">
                  <a:solidFill>
                    <a:schemeClr val="accent6">
                      <a:lumMod val="40000"/>
                      <a:lumOff val="60000"/>
                    </a:schemeClr>
                  </a:solidFill>
                  <a:cs typeface="Times New Roman" panose="02020603050405020304" pitchFamily="18" charset="0"/>
                </a:endParaRPr>
              </a:p>
              <a:p>
                <a:pPr marL="0" indent="0">
                  <a:lnSpc>
                    <a:spcPct val="150000"/>
                  </a:lnSpc>
                  <a:buNone/>
                </a:pPr>
                <a:endParaRPr lang="en-IN" sz="3200" b="1" dirty="0">
                  <a:solidFill>
                    <a:schemeClr val="accent6">
                      <a:lumMod val="40000"/>
                      <a:lumOff val="60000"/>
                    </a:schemeClr>
                  </a:solidFill>
                  <a:cs typeface="Times New Roman" panose="02020603050405020304" pitchFamily="18" charset="0"/>
                </a:endParaRPr>
              </a:p>
              <a:p>
                <a:endParaRPr lang="en-IN" dirty="0"/>
              </a:p>
            </p:txBody>
          </p:sp>
        </mc:Fallback>
      </mc:AlternateContent>
      <p:sp>
        <p:nvSpPr>
          <p:cNvPr id="4" name="Slide Number Placeholder 3"/>
          <p:cNvSpPr>
            <a:spLocks noGrp="1"/>
          </p:cNvSpPr>
          <p:nvPr>
            <p:ph type="sldNum" sz="quarter" idx="5"/>
          </p:nvPr>
        </p:nvSpPr>
        <p:spPr/>
        <p:txBody>
          <a:bodyPr/>
          <a:lstStyle/>
          <a:p>
            <a:fld id="{1734D747-9380-41EE-9946-EC9EC0CA5D1E}" type="slidenum">
              <a:rPr lang="en-US" noProof="0" smtClean="0"/>
              <a:t>8</a:t>
            </a:fld>
            <a:endParaRPr lang="en-US" noProof="0" dirty="0"/>
          </a:p>
        </p:txBody>
      </p:sp>
    </p:spTree>
    <p:extLst>
      <p:ext uri="{BB962C8B-B14F-4D97-AF65-F5344CB8AC3E}">
        <p14:creationId xmlns:p14="http://schemas.microsoft.com/office/powerpoint/2010/main" val="922098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Requires full summary</a:t>
            </a:r>
          </a:p>
          <a:p>
            <a:r>
              <a:rPr lang="en-US" dirty="0"/>
              <a:t>Macro system</a:t>
            </a:r>
          </a:p>
          <a:p>
            <a:endParaRPr lang="en-IN"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9</a:t>
            </a:fld>
            <a:endParaRPr lang="en-US" noProof="0" dirty="0"/>
          </a:p>
        </p:txBody>
      </p:sp>
    </p:spTree>
    <p:extLst>
      <p:ext uri="{BB962C8B-B14F-4D97-AF65-F5344CB8AC3E}">
        <p14:creationId xmlns:p14="http://schemas.microsoft.com/office/powerpoint/2010/main" val="4257890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Bellman Equations:</a:t>
                </a:r>
              </a:p>
              <a:p>
                <a:pPr>
                  <a:lnSpc>
                    <a:spcPct val="150000"/>
                  </a:lnSpc>
                </a:pPr>
                <a:r>
                  <a:rPr lang="en-US" sz="1200" dirty="0">
                    <a:solidFill>
                      <a:schemeClr val="accent6">
                        <a:lumMod val="20000"/>
                        <a:lumOff val="80000"/>
                      </a:schemeClr>
                    </a:solidFill>
                    <a:cs typeface="Times New Roman" panose="02020603050405020304" pitchFamily="18" charset="0"/>
                  </a:rPr>
                  <a:t>A set of equations that decompose the value function and Q-value into the immediate reward plus the discounted future values.</a:t>
                </a:r>
                <a:endParaRPr lang="en-US" sz="800" b="1" dirty="0">
                  <a:solidFill>
                    <a:schemeClr val="accent6">
                      <a:lumMod val="40000"/>
                      <a:lumOff val="60000"/>
                    </a:schemeClr>
                  </a:solidFill>
                  <a:cs typeface="Times New Roman" panose="02020603050405020304" pitchFamily="18" charset="0"/>
                </a:endParaRPr>
              </a:p>
              <a:p>
                <a:pPr marL="0" indent="0">
                  <a:lnSpc>
                    <a:spcPct val="150000"/>
                  </a:lnSpc>
                  <a:buNone/>
                </a:pPr>
                <a:r>
                  <a:rPr lang="en-US" sz="1200" b="1" dirty="0">
                    <a:solidFill>
                      <a:schemeClr val="accent6">
                        <a:lumMod val="40000"/>
                        <a:lumOff val="60000"/>
                      </a:schemeClr>
                    </a:solidFill>
                    <a:cs typeface="Times New Roman" panose="02020603050405020304" pitchFamily="18" charset="0"/>
                  </a:rPr>
                  <a:t>	V(s) </a:t>
                </a:r>
                <a:r>
                  <a:rPr lang="en-IN" sz="1200" b="1" dirty="0">
                    <a:solidFill>
                      <a:schemeClr val="accent6">
                        <a:lumMod val="40000"/>
                        <a:lumOff val="60000"/>
                      </a:schemeClr>
                    </a:solidFill>
                    <a:cs typeface="Times New Roman" panose="02020603050405020304" pitchFamily="18" charset="0"/>
                  </a:rPr>
                  <a:t>= E[R</a:t>
                </a:r>
                <a:r>
                  <a:rPr lang="en-IN" sz="1200" b="1" baseline="-25000" dirty="0">
                    <a:solidFill>
                      <a:schemeClr val="accent6">
                        <a:lumMod val="40000"/>
                        <a:lumOff val="60000"/>
                      </a:schemeClr>
                    </a:solidFill>
                    <a:cs typeface="Times New Roman" panose="02020603050405020304" pitchFamily="18" charset="0"/>
                  </a:rPr>
                  <a:t>t+1</a:t>
                </a:r>
                <a:r>
                  <a:rPr lang="en-IN" sz="1200" b="1" dirty="0">
                    <a:solidFill>
                      <a:schemeClr val="accent6">
                        <a:lumMod val="40000"/>
                        <a:lumOff val="60000"/>
                      </a:schemeClr>
                    </a:solidFill>
                    <a:cs typeface="Times New Roman" panose="02020603050405020304" pitchFamily="18" charset="0"/>
                  </a:rPr>
                  <a:t> + </a:t>
                </a:r>
                <a14:m>
                  <m:oMath xmlns:m="http://schemas.openxmlformats.org/officeDocument/2006/math">
                    <m:r>
                      <a:rPr lang="en-IN" sz="1200" b="1">
                        <a:solidFill>
                          <a:schemeClr val="accent6">
                            <a:lumMod val="40000"/>
                            <a:lumOff val="60000"/>
                          </a:schemeClr>
                        </a:solidFill>
                        <a:latin typeface="Cambria Math" panose="02040503050406030204" pitchFamily="18" charset="0"/>
                        <a:cs typeface="Times New Roman" panose="02020603050405020304" pitchFamily="18" charset="0"/>
                      </a:rPr>
                      <m:t>𝛾</m:t>
                    </m:r>
                  </m:oMath>
                </a14:m>
                <a:r>
                  <a:rPr lang="en-IN" sz="1200" b="1" dirty="0">
                    <a:solidFill>
                      <a:schemeClr val="accent6">
                        <a:lumMod val="40000"/>
                        <a:lumOff val="60000"/>
                      </a:schemeClr>
                    </a:solidFill>
                    <a:cs typeface="Times New Roman" panose="02020603050405020304" pitchFamily="18" charset="0"/>
                  </a:rPr>
                  <a:t>V(s</a:t>
                </a:r>
                <a:r>
                  <a:rPr lang="en-IN" sz="1200" b="1" baseline="-25000" dirty="0">
                    <a:solidFill>
                      <a:schemeClr val="accent6">
                        <a:lumMod val="40000"/>
                        <a:lumOff val="60000"/>
                      </a:schemeClr>
                    </a:solidFill>
                    <a:cs typeface="Times New Roman" panose="02020603050405020304" pitchFamily="18" charset="0"/>
                  </a:rPr>
                  <a:t>t+1</a:t>
                </a:r>
                <a:r>
                  <a:rPr lang="en-IN" sz="1200" b="1" dirty="0">
                    <a:solidFill>
                      <a:schemeClr val="accent6">
                        <a:lumMod val="40000"/>
                        <a:lumOff val="60000"/>
                      </a:schemeClr>
                    </a:solidFill>
                    <a:cs typeface="Times New Roman" panose="02020603050405020304" pitchFamily="18" charset="0"/>
                  </a:rPr>
                  <a:t>)|S</a:t>
                </a:r>
                <a:r>
                  <a:rPr lang="en-IN" sz="1200" b="1" baseline="-25000" dirty="0">
                    <a:solidFill>
                      <a:schemeClr val="accent6">
                        <a:lumMod val="40000"/>
                        <a:lumOff val="60000"/>
                      </a:schemeClr>
                    </a:solidFill>
                    <a:cs typeface="Times New Roman" panose="02020603050405020304" pitchFamily="18" charset="0"/>
                  </a:rPr>
                  <a:t>t</a:t>
                </a:r>
                <a:r>
                  <a:rPr lang="en-IN" sz="1200" b="1" dirty="0">
                    <a:solidFill>
                      <a:schemeClr val="accent6">
                        <a:lumMod val="40000"/>
                        <a:lumOff val="60000"/>
                      </a:schemeClr>
                    </a:solidFill>
                    <a:cs typeface="Times New Roman" panose="02020603050405020304" pitchFamily="18" charset="0"/>
                  </a:rPr>
                  <a:t> = s]</a:t>
                </a:r>
                <a:endParaRPr lang="en-IN" sz="1200" b="1" baseline="30000" dirty="0">
                  <a:solidFill>
                    <a:schemeClr val="accent6">
                      <a:lumMod val="40000"/>
                      <a:lumOff val="60000"/>
                    </a:schemeClr>
                  </a:solidFill>
                  <a:cs typeface="Times New Roman" panose="02020603050405020304" pitchFamily="18" charset="0"/>
                </a:endParaRPr>
              </a:p>
              <a:p>
                <a:pPr marL="0" indent="0">
                  <a:lnSpc>
                    <a:spcPct val="150000"/>
                  </a:lnSpc>
                  <a:buNone/>
                </a:pPr>
                <a:r>
                  <a:rPr lang="en-IN" sz="1200" b="1" dirty="0">
                    <a:solidFill>
                      <a:schemeClr val="accent6">
                        <a:lumMod val="40000"/>
                        <a:lumOff val="60000"/>
                      </a:schemeClr>
                    </a:solidFill>
                    <a:cs typeface="Times New Roman" panose="02020603050405020304" pitchFamily="18" charset="0"/>
                  </a:rPr>
                  <a:t>	q*(s,a) = E[R</a:t>
                </a:r>
                <a:r>
                  <a:rPr lang="en-IN" sz="1200" b="1" baseline="-25000" dirty="0">
                    <a:solidFill>
                      <a:schemeClr val="accent6">
                        <a:lumMod val="40000"/>
                        <a:lumOff val="60000"/>
                      </a:schemeClr>
                    </a:solidFill>
                    <a:cs typeface="Times New Roman" panose="02020603050405020304" pitchFamily="18" charset="0"/>
                  </a:rPr>
                  <a:t>t+1</a:t>
                </a:r>
                <a:r>
                  <a:rPr lang="en-IN" sz="1200" b="1" dirty="0">
                    <a:solidFill>
                      <a:schemeClr val="accent6">
                        <a:lumMod val="40000"/>
                        <a:lumOff val="60000"/>
                      </a:schemeClr>
                    </a:solidFill>
                    <a:cs typeface="Times New Roman" panose="02020603050405020304" pitchFamily="18" charset="0"/>
                  </a:rPr>
                  <a:t> + </a:t>
                </a:r>
                <a14:m>
                  <m:oMath xmlns:m="http://schemas.openxmlformats.org/officeDocument/2006/math">
                    <m:r>
                      <a:rPr lang="en-IN" sz="1200" b="1">
                        <a:solidFill>
                          <a:schemeClr val="accent6">
                            <a:lumMod val="40000"/>
                            <a:lumOff val="60000"/>
                          </a:schemeClr>
                        </a:solidFill>
                        <a:latin typeface="Cambria Math" panose="02040503050406030204" pitchFamily="18" charset="0"/>
                        <a:cs typeface="Times New Roman" panose="02020603050405020304" pitchFamily="18" charset="0"/>
                      </a:rPr>
                      <m:t>𝛾</m:t>
                    </m:r>
                  </m:oMath>
                </a14:m>
                <a:r>
                  <a:rPr lang="en-IN" sz="1200" b="1" dirty="0">
                    <a:solidFill>
                      <a:schemeClr val="accent6">
                        <a:lumMod val="40000"/>
                        <a:lumOff val="60000"/>
                      </a:schemeClr>
                    </a:solidFill>
                    <a:cs typeface="Times New Roman" panose="02020603050405020304" pitchFamily="18" charset="0"/>
                  </a:rPr>
                  <a:t>maxa’q*(</a:t>
                </a:r>
                <a:r>
                  <a:rPr lang="en-IN" sz="1200" b="1" dirty="0" err="1">
                    <a:solidFill>
                      <a:schemeClr val="accent6">
                        <a:lumMod val="40000"/>
                        <a:lumOff val="60000"/>
                      </a:schemeClr>
                    </a:solidFill>
                    <a:cs typeface="Times New Roman" panose="02020603050405020304" pitchFamily="18" charset="0"/>
                  </a:rPr>
                  <a:t>s’,a</a:t>
                </a:r>
                <a:r>
                  <a:rPr lang="en-IN" sz="1200" b="1" dirty="0">
                    <a:solidFill>
                      <a:schemeClr val="accent6">
                        <a:lumMod val="40000"/>
                        <a:lumOff val="60000"/>
                      </a:schemeClr>
                    </a:solidFill>
                    <a:cs typeface="Times New Roman" panose="02020603050405020304" pitchFamily="18" charset="0"/>
                  </a:rPr>
                  <a:t>’)]</a:t>
                </a:r>
              </a:p>
              <a:p>
                <a:pPr marL="0" indent="0">
                  <a:lnSpc>
                    <a:spcPct val="150000"/>
                  </a:lnSpc>
                  <a:buNone/>
                </a:pPr>
                <a:endParaRPr lang="en-IN" sz="1200" dirty="0">
                  <a:solidFill>
                    <a:schemeClr val="accent6">
                      <a:lumMod val="20000"/>
                      <a:lumOff val="80000"/>
                    </a:schemeClr>
                  </a:solidFill>
                </a:endParaRPr>
              </a:p>
              <a:p>
                <a:pPr>
                  <a:lnSpc>
                    <a:spcPct val="150000"/>
                  </a:lnSpc>
                </a:pPr>
                <a:r>
                  <a:rPr lang="en-US" sz="1200" dirty="0">
                    <a:solidFill>
                      <a:schemeClr val="accent6">
                        <a:lumMod val="20000"/>
                        <a:lumOff val="80000"/>
                      </a:schemeClr>
                    </a:solidFill>
                    <a:cs typeface="Times New Roman" panose="02020603050405020304" pitchFamily="18" charset="0"/>
                  </a:rPr>
                  <a:t>It is used to find optimal q∗ in order to find optimal policy π and thus a reinforcement learning algorithm can find the action a that maximizes q∗(s, a). That is why this equation has its importance.</a:t>
                </a:r>
              </a:p>
              <a:p>
                <a:pPr>
                  <a:lnSpc>
                    <a:spcPct val="150000"/>
                  </a:lnSpc>
                </a:pPr>
                <a:endParaRPr lang="en-US" sz="1200" dirty="0">
                  <a:solidFill>
                    <a:schemeClr val="accent6">
                      <a:lumMod val="20000"/>
                      <a:lumOff val="80000"/>
                    </a:schemeClr>
                  </a:solidFill>
                  <a:cs typeface="Times New Roman" panose="02020603050405020304" pitchFamily="18" charset="0"/>
                </a:endParaRPr>
              </a:p>
              <a:p>
                <a:pPr>
                  <a:lnSpc>
                    <a:spcPct val="150000"/>
                  </a:lnSpc>
                </a:pPr>
                <a:r>
                  <a:rPr lang="en-US" sz="1200" dirty="0">
                    <a:solidFill>
                      <a:schemeClr val="accent6">
                        <a:lumMod val="20000"/>
                        <a:lumOff val="80000"/>
                      </a:schemeClr>
                    </a:solidFill>
                    <a:cs typeface="Times New Roman" panose="02020603050405020304" pitchFamily="18" charset="0"/>
                  </a:rPr>
                  <a:t>MDP:</a:t>
                </a:r>
              </a:p>
              <a:p>
                <a:pPr>
                  <a:lnSpc>
                    <a:spcPct val="150000"/>
                  </a:lnSpc>
                </a:pPr>
                <a:r>
                  <a:rPr lang="en-US" sz="1200" dirty="0">
                    <a:solidFill>
                      <a:schemeClr val="accent6">
                        <a:lumMod val="20000"/>
                        <a:lumOff val="80000"/>
                      </a:schemeClr>
                    </a:solidFill>
                  </a:rPr>
                  <a:t>Markov Decision Process describe an environment for reinforcement learning.</a:t>
                </a:r>
              </a:p>
              <a:p>
                <a:pPr>
                  <a:lnSpc>
                    <a:spcPct val="150000"/>
                  </a:lnSpc>
                </a:pPr>
                <a:r>
                  <a:rPr lang="en-US" sz="1200" dirty="0">
                    <a:solidFill>
                      <a:schemeClr val="accent6">
                        <a:lumMod val="20000"/>
                        <a:lumOff val="80000"/>
                      </a:schemeClr>
                    </a:solidFill>
                  </a:rPr>
                  <a:t>Trading in the market can be formalized as an MDP, which is a process</a:t>
                </a:r>
                <a:r>
                  <a:rPr lang="en-IN" sz="1200" dirty="0">
                    <a:solidFill>
                      <a:schemeClr val="accent6">
                        <a:lumMod val="20000"/>
                        <a:lumOff val="80000"/>
                      </a:schemeClr>
                    </a:solidFill>
                  </a:rPr>
                  <a:t> </a:t>
                </a:r>
                <a:r>
                  <a:rPr lang="en-US" sz="1200" dirty="0">
                    <a:solidFill>
                      <a:schemeClr val="accent6">
                        <a:lumMod val="20000"/>
                        <a:lumOff val="80000"/>
                      </a:schemeClr>
                    </a:solidFill>
                  </a:rPr>
                  <a:t>that has specified transition probabilities from state to state</a:t>
                </a:r>
              </a:p>
              <a:p>
                <a:pPr>
                  <a:lnSpc>
                    <a:spcPct val="150000"/>
                  </a:lnSpc>
                </a:pPr>
                <a:endParaRPr lang="en-US" sz="1200" dirty="0">
                  <a:solidFill>
                    <a:schemeClr val="accent6">
                      <a:lumMod val="20000"/>
                      <a:lumOff val="80000"/>
                    </a:schemeClr>
                  </a:solidFill>
                  <a:cs typeface="Times New Roman" panose="02020603050405020304" pitchFamily="18" charset="0"/>
                </a:endParaRPr>
              </a:p>
              <a:p>
                <a:pPr>
                  <a:lnSpc>
                    <a:spcPct val="150000"/>
                  </a:lnSpc>
                </a:pPr>
                <a:r>
                  <a:rPr lang="en-IN" sz="1200" dirty="0">
                    <a:solidFill>
                      <a:schemeClr val="accent6">
                        <a:lumMod val="20000"/>
                        <a:lumOff val="80000"/>
                      </a:schemeClr>
                    </a:solidFill>
                  </a:rPr>
                  <a:t>Temporal Difference Learning</a:t>
                </a:r>
              </a:p>
              <a:p>
                <a:pPr>
                  <a:lnSpc>
                    <a:spcPct val="150000"/>
                  </a:lnSpc>
                </a:pPr>
                <a:r>
                  <a:rPr lang="en-IN" sz="1200" dirty="0">
                    <a:solidFill>
                      <a:schemeClr val="accent6">
                        <a:lumMod val="20000"/>
                        <a:lumOff val="80000"/>
                      </a:schemeClr>
                    </a:solidFill>
                  </a:rPr>
                  <a:t>In real life transition probabilities between states are not known. </a:t>
                </a:r>
              </a:p>
              <a:p>
                <a:pPr>
                  <a:lnSpc>
                    <a:spcPct val="150000"/>
                  </a:lnSpc>
                </a:pPr>
                <a:r>
                  <a:rPr lang="en-US" sz="1200" dirty="0">
                    <a:solidFill>
                      <a:schemeClr val="accent6">
                        <a:lumMod val="20000"/>
                        <a:lumOff val="80000"/>
                      </a:schemeClr>
                    </a:solidFill>
                    <a:effectLst/>
                    <a:ea typeface="Times New Roman" panose="02020603050405020304" pitchFamily="18" charset="0"/>
                  </a:rPr>
                  <a:t>In general, we assume that the agent initially knows only the possible states and actions and nothing more. For example,</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agent</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uses</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an</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exploration</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policy,</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purely</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random</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policy,</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to</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explore</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 MDP, and as it progresses, the</a:t>
                </a:r>
                <a:r>
                  <a:rPr lang="en-US" sz="1200" spc="-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TD learning algorithm updates the estimates of the state</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values</a:t>
                </a:r>
                <a:r>
                  <a:rPr lang="en-US" sz="1200" spc="-3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based</a:t>
                </a:r>
                <a:r>
                  <a:rPr lang="en-US" sz="1200" spc="-3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on</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4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transitions</a:t>
                </a:r>
                <a:r>
                  <a:rPr lang="en-US" sz="1200" spc="-1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and rewards</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that</a:t>
                </a:r>
                <a:r>
                  <a:rPr lang="en-US" sz="1200" spc="-2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are</a:t>
                </a:r>
                <a:r>
                  <a:rPr lang="en-US" sz="1200" spc="-4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actually</a:t>
                </a:r>
                <a:r>
                  <a:rPr lang="en-US" sz="1200" spc="-4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observed.</a:t>
                </a:r>
              </a:p>
              <a:p>
                <a:pPr>
                  <a:lnSpc>
                    <a:spcPct val="150000"/>
                  </a:lnSpc>
                </a:pPr>
                <a:endParaRPr lang="en-US" sz="1200" dirty="0">
                  <a:solidFill>
                    <a:schemeClr val="accent6">
                      <a:lumMod val="20000"/>
                      <a:lumOff val="80000"/>
                    </a:schemeClr>
                  </a:solidFill>
                  <a:effectLst/>
                  <a:ea typeface="Times New Roman" panose="02020603050405020304" pitchFamily="18" charset="0"/>
                </a:endParaRPr>
              </a:p>
              <a:p>
                <a:pPr>
                  <a:lnSpc>
                    <a:spcPct val="150000"/>
                  </a:lnSpc>
                </a:pPr>
                <a:r>
                  <a:rPr lang="en-US" sz="2800" spc="-10" dirty="0">
                    <a:solidFill>
                      <a:schemeClr val="accent6">
                        <a:lumMod val="20000"/>
                        <a:lumOff val="80000"/>
                      </a:schemeClr>
                    </a:solidFill>
                    <a:effectLst/>
                    <a:ea typeface="Times New Roman" panose="02020603050405020304" pitchFamily="18" charset="0"/>
                  </a:rPr>
                  <a:t>The</a:t>
                </a:r>
                <a:r>
                  <a:rPr lang="en-US" sz="2800" spc="-60"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key</a:t>
                </a:r>
                <a:r>
                  <a:rPr lang="en-US" sz="2800" spc="-55"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idea</a:t>
                </a:r>
                <a:r>
                  <a:rPr lang="en-US" sz="2800" spc="-55"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in</a:t>
                </a:r>
                <a:r>
                  <a:rPr lang="en-US" sz="2800" spc="-55"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TD</a:t>
                </a:r>
                <a:r>
                  <a:rPr lang="en-US" sz="2800" spc="-55"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learning</a:t>
                </a:r>
                <a:r>
                  <a:rPr lang="en-US" sz="2800" spc="-30"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is</a:t>
                </a:r>
                <a:r>
                  <a:rPr lang="en-US" sz="2800" spc="-60"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to</a:t>
                </a:r>
                <a:r>
                  <a:rPr lang="en-US" sz="2800" spc="-45"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update</a:t>
                </a:r>
                <a:r>
                  <a:rPr lang="en-US" sz="2800" spc="-45"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the</a:t>
                </a:r>
                <a:r>
                  <a:rPr lang="en-US" sz="2800" spc="-60"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value</a:t>
                </a:r>
                <a:r>
                  <a:rPr lang="en-US" sz="2800" spc="-55"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function</a:t>
                </a:r>
                <a:r>
                  <a:rPr lang="en-US" sz="2800" spc="30"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V(S,) toward</a:t>
                </a:r>
                <a:r>
                  <a:rPr lang="en-US" sz="2800" spc="-20"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an</a:t>
                </a:r>
                <a:r>
                  <a:rPr lang="en-US" sz="2800" spc="-50"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estimated </a:t>
                </a:r>
                <a:r>
                  <a:rPr lang="en-US" sz="2800" dirty="0">
                    <a:solidFill>
                      <a:schemeClr val="accent6">
                        <a:lumMod val="20000"/>
                        <a:lumOff val="80000"/>
                      </a:schemeClr>
                    </a:solidFill>
                    <a:effectLst/>
                    <a:ea typeface="Times New Roman" panose="02020603050405020304" pitchFamily="18" charset="0"/>
                  </a:rPr>
                  <a:t>return  (known as the </a:t>
                </a:r>
                <a:r>
                  <a:rPr lang="en-US" sz="2800" i="1" dirty="0">
                    <a:solidFill>
                      <a:schemeClr val="accent6">
                        <a:lumMod val="20000"/>
                        <a:lumOff val="80000"/>
                      </a:schemeClr>
                    </a:solidFill>
                    <a:effectLst/>
                    <a:ea typeface="Times New Roman" panose="02020603050405020304" pitchFamily="18" charset="0"/>
                  </a:rPr>
                  <a:t>TD target).</a:t>
                </a:r>
              </a:p>
              <a:p>
                <a:pPr marL="457200" lvl="1" indent="0">
                  <a:lnSpc>
                    <a:spcPct val="150000"/>
                  </a:lnSpc>
                  <a:buNone/>
                </a:pPr>
                <a:r>
                  <a:rPr lang="en-US" sz="2600" b="1" dirty="0">
                    <a:solidFill>
                      <a:schemeClr val="accent6">
                        <a:lumMod val="20000"/>
                        <a:lumOff val="80000"/>
                      </a:schemeClr>
                    </a:solidFill>
                  </a:rPr>
                  <a:t>	</a:t>
                </a:r>
                <a:r>
                  <a:rPr lang="en-US" sz="3200" b="1" dirty="0">
                    <a:solidFill>
                      <a:schemeClr val="accent6">
                        <a:lumMod val="40000"/>
                        <a:lumOff val="60000"/>
                      </a:schemeClr>
                    </a:solidFill>
                    <a:cs typeface="Times New Roman" panose="02020603050405020304" pitchFamily="18" charset="0"/>
                  </a:rPr>
                  <a:t>V(st) </a:t>
                </a:r>
                <a:r>
                  <a:rPr lang="en-US" sz="3200" b="1" dirty="0">
                    <a:solidFill>
                      <a:schemeClr val="accent6">
                        <a:lumMod val="40000"/>
                        <a:lumOff val="60000"/>
                      </a:schemeClr>
                    </a:solidFill>
                    <a:cs typeface="Times New Roman" panose="02020603050405020304" pitchFamily="18" charset="0"/>
                    <a:sym typeface="Wingdings" panose="05000000000000000000" pitchFamily="2" charset="2"/>
                  </a:rPr>
                  <a:t> V(st) + </a:t>
                </a:r>
                <a14:m>
                  <m:oMath xmlns:m="http://schemas.openxmlformats.org/officeDocument/2006/math">
                    <m:r>
                      <a:rPr lang="en-US" sz="3200" b="1">
                        <a:solidFill>
                          <a:schemeClr val="accent6">
                            <a:lumMod val="40000"/>
                            <a:lumOff val="60000"/>
                          </a:schemeClr>
                        </a:solidFill>
                        <a:latin typeface="Cambria Math" panose="02040503050406030204" pitchFamily="18" charset="0"/>
                        <a:cs typeface="Times New Roman" panose="02020603050405020304" pitchFamily="18" charset="0"/>
                        <a:sym typeface="Wingdings" panose="05000000000000000000" pitchFamily="2" charset="2"/>
                      </a:rPr>
                      <m:t>𝜶</m:t>
                    </m:r>
                  </m:oMath>
                </a14:m>
                <a:r>
                  <a:rPr lang="en-US" sz="3200" b="1" dirty="0">
                    <a:solidFill>
                      <a:schemeClr val="accent6">
                        <a:lumMod val="40000"/>
                        <a:lumOff val="60000"/>
                      </a:schemeClr>
                    </a:solidFill>
                    <a:cs typeface="Times New Roman" panose="02020603050405020304" pitchFamily="18" charset="0"/>
                    <a:sym typeface="Wingdings" panose="05000000000000000000" pitchFamily="2" charset="2"/>
                  </a:rPr>
                  <a:t>(Rt+1 + </a:t>
                </a:r>
                <a14:m>
                  <m:oMath xmlns:m="http://schemas.openxmlformats.org/officeDocument/2006/math">
                    <m:r>
                      <a:rPr lang="en-US" sz="3200" b="1">
                        <a:solidFill>
                          <a:schemeClr val="accent6">
                            <a:lumMod val="40000"/>
                            <a:lumOff val="60000"/>
                          </a:schemeClr>
                        </a:solidFill>
                        <a:latin typeface="Cambria Math" panose="02040503050406030204" pitchFamily="18" charset="0"/>
                        <a:cs typeface="Times New Roman" panose="02020603050405020304" pitchFamily="18" charset="0"/>
                        <a:sym typeface="Wingdings" panose="05000000000000000000" pitchFamily="2" charset="2"/>
                      </a:rPr>
                      <m:t>𝜸</m:t>
                    </m:r>
                  </m:oMath>
                </a14:m>
                <a:r>
                  <a:rPr lang="en-US" sz="3200" b="1" dirty="0">
                    <a:solidFill>
                      <a:schemeClr val="accent6">
                        <a:lumMod val="40000"/>
                        <a:lumOff val="60000"/>
                      </a:schemeClr>
                    </a:solidFill>
                    <a:cs typeface="Times New Roman" panose="02020603050405020304" pitchFamily="18" charset="0"/>
                    <a:sym typeface="Wingdings" panose="05000000000000000000" pitchFamily="2" charset="2"/>
                  </a:rPr>
                  <a:t>V(st+1) – V(st))</a:t>
                </a:r>
              </a:p>
              <a:p>
                <a:pPr marL="457200" lvl="1" indent="0">
                  <a:lnSpc>
                    <a:spcPct val="150000"/>
                  </a:lnSpc>
                  <a:buNone/>
                </a:pPr>
                <a:endParaRPr lang="en-US" sz="2600" b="1" dirty="0">
                  <a:solidFill>
                    <a:schemeClr val="accent6">
                      <a:lumMod val="20000"/>
                      <a:lumOff val="80000"/>
                    </a:schemeClr>
                  </a:solidFill>
                  <a:sym typeface="Wingdings" panose="05000000000000000000" pitchFamily="2" charset="2"/>
                </a:endParaRPr>
              </a:p>
              <a:p>
                <a:pPr marL="457200" lvl="1" indent="0">
                  <a:lnSpc>
                    <a:spcPct val="150000"/>
                  </a:lnSpc>
                  <a:buNone/>
                </a:pPr>
                <a:r>
                  <a:rPr lang="en-US" sz="2800" spc="-10" dirty="0">
                    <a:solidFill>
                      <a:schemeClr val="accent6">
                        <a:lumMod val="20000"/>
                        <a:lumOff val="80000"/>
                      </a:schemeClr>
                    </a:solidFill>
                  </a:rPr>
                  <a:t>Similarly, for Q-value estimation:</a:t>
                </a:r>
                <a:endParaRPr lang="en-IN" sz="2800" spc="-10" dirty="0">
                  <a:solidFill>
                    <a:schemeClr val="accent6">
                      <a:lumMod val="20000"/>
                      <a:lumOff val="80000"/>
                    </a:schemeClr>
                  </a:solidFill>
                </a:endParaRPr>
              </a:p>
              <a:p>
                <a:pPr marL="457200" lvl="1" indent="0">
                  <a:lnSpc>
                    <a:spcPct val="150000"/>
                  </a:lnSpc>
                  <a:buNone/>
                </a:pPr>
                <a:r>
                  <a:rPr lang="en-US" sz="3200" b="1" dirty="0">
                    <a:solidFill>
                      <a:schemeClr val="accent6">
                        <a:lumMod val="40000"/>
                        <a:lumOff val="60000"/>
                      </a:schemeClr>
                    </a:solidFill>
                    <a:cs typeface="Times New Roman" panose="02020603050405020304" pitchFamily="18" charset="0"/>
                    <a:sym typeface="Wingdings" panose="05000000000000000000" pitchFamily="2" charset="2"/>
                  </a:rPr>
                  <a:t>Q(st, at)  Q(st, at) + </a:t>
                </a:r>
                <a14:m>
                  <m:oMath xmlns:m="http://schemas.openxmlformats.org/officeDocument/2006/math">
                    <m:r>
                      <a:rPr lang="en-US" sz="3200" b="1">
                        <a:solidFill>
                          <a:schemeClr val="accent6">
                            <a:lumMod val="40000"/>
                            <a:lumOff val="60000"/>
                          </a:schemeClr>
                        </a:solidFill>
                        <a:latin typeface="Cambria Math" panose="02040503050406030204" pitchFamily="18" charset="0"/>
                        <a:cs typeface="Times New Roman" panose="02020603050405020304" pitchFamily="18" charset="0"/>
                        <a:sym typeface="Wingdings" panose="05000000000000000000" pitchFamily="2" charset="2"/>
                      </a:rPr>
                      <m:t>𝜶</m:t>
                    </m:r>
                  </m:oMath>
                </a14:m>
                <a:r>
                  <a:rPr lang="en-US" sz="3200" b="1" dirty="0">
                    <a:solidFill>
                      <a:schemeClr val="accent6">
                        <a:lumMod val="40000"/>
                        <a:lumOff val="60000"/>
                      </a:schemeClr>
                    </a:solidFill>
                    <a:cs typeface="Times New Roman" panose="02020603050405020304" pitchFamily="18" charset="0"/>
                    <a:sym typeface="Wingdings" panose="05000000000000000000" pitchFamily="2" charset="2"/>
                  </a:rPr>
                  <a:t>(Rt+1 + </a:t>
                </a:r>
                <a14:m>
                  <m:oMath xmlns:m="http://schemas.openxmlformats.org/officeDocument/2006/math">
                    <m:r>
                      <a:rPr lang="en-US" sz="3200" b="1">
                        <a:solidFill>
                          <a:schemeClr val="accent6">
                            <a:lumMod val="40000"/>
                            <a:lumOff val="60000"/>
                          </a:schemeClr>
                        </a:solidFill>
                        <a:latin typeface="Cambria Math" panose="02040503050406030204" pitchFamily="18" charset="0"/>
                        <a:cs typeface="Times New Roman" panose="02020603050405020304" pitchFamily="18" charset="0"/>
                        <a:sym typeface="Wingdings" panose="05000000000000000000" pitchFamily="2" charset="2"/>
                      </a:rPr>
                      <m:t>𝜸</m:t>
                    </m:r>
                    <m:r>
                      <a:rPr lang="en-IN" sz="3200" b="1">
                        <a:solidFill>
                          <a:schemeClr val="accent6">
                            <a:lumMod val="40000"/>
                            <a:lumOff val="60000"/>
                          </a:schemeClr>
                        </a:solidFill>
                        <a:latin typeface="Cambria Math" panose="02040503050406030204" pitchFamily="18" charset="0"/>
                        <a:cs typeface="Times New Roman" panose="02020603050405020304" pitchFamily="18" charset="0"/>
                        <a:sym typeface="Wingdings" panose="05000000000000000000" pitchFamily="2" charset="2"/>
                      </a:rPr>
                      <m:t>𝐐</m:t>
                    </m:r>
                  </m:oMath>
                </a14:m>
                <a:r>
                  <a:rPr lang="en-US" sz="3200" b="1" dirty="0">
                    <a:solidFill>
                      <a:schemeClr val="accent6">
                        <a:lumMod val="40000"/>
                        <a:lumOff val="60000"/>
                      </a:schemeClr>
                    </a:solidFill>
                    <a:cs typeface="Times New Roman" panose="02020603050405020304" pitchFamily="18" charset="0"/>
                    <a:sym typeface="Wingdings" panose="05000000000000000000" pitchFamily="2" charset="2"/>
                  </a:rPr>
                  <a:t>(st+1, at+1) – Q(st, at))</a:t>
                </a:r>
              </a:p>
              <a:p>
                <a:pPr>
                  <a:lnSpc>
                    <a:spcPct val="150000"/>
                  </a:lnSpc>
                </a:pPr>
                <a:endParaRPr lang="en-IN" sz="1200" dirty="0">
                  <a:solidFill>
                    <a:schemeClr val="accent6">
                      <a:lumMod val="20000"/>
                      <a:lumOff val="80000"/>
                    </a:schemeClr>
                  </a:solidFill>
                  <a:effectLst/>
                  <a:ea typeface="Times New Roman" panose="02020603050405020304" pitchFamily="18" charset="0"/>
                </a:endParaRPr>
              </a:p>
              <a:p>
                <a:pPr>
                  <a:lnSpc>
                    <a:spcPct val="150000"/>
                  </a:lnSpc>
                </a:pPr>
                <a:endParaRPr lang="en-IN" sz="1200" dirty="0">
                  <a:solidFill>
                    <a:schemeClr val="accent6">
                      <a:lumMod val="20000"/>
                      <a:lumOff val="80000"/>
                    </a:schemeClr>
                  </a:solidFill>
                  <a:effectLst/>
                  <a:ea typeface="Times New Roman" panose="02020603050405020304" pitchFamily="18" charset="0"/>
                </a:endParaRPr>
              </a:p>
              <a:p>
                <a:pPr>
                  <a:lnSpc>
                    <a:spcPct val="150000"/>
                  </a:lnSpc>
                </a:pPr>
                <a:r>
                  <a:rPr lang="en-US" sz="1200" dirty="0">
                    <a:solidFill>
                      <a:schemeClr val="accent6">
                        <a:lumMod val="20000"/>
                        <a:lumOff val="80000"/>
                      </a:schemeClr>
                    </a:solidFill>
                    <a:cs typeface="Times New Roman" panose="02020603050405020304" pitchFamily="18" charset="0"/>
                  </a:rPr>
                  <a:t>ANN and deep learning: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200" dirty="0">
                    <a:solidFill>
                      <a:schemeClr val="accent6">
                        <a:lumMod val="20000"/>
                        <a:lumOff val="80000"/>
                      </a:schemeClr>
                    </a:solidFill>
                  </a:rPr>
                  <a:t>Through the use of a Deep Neural Network, we will try to find the optimum weights for which the rewards are maximized. ANN and DNN learn to map states to values or state action pairs to Q values.</a:t>
                </a:r>
              </a:p>
              <a:p>
                <a:pPr>
                  <a:lnSpc>
                    <a:spcPct val="150000"/>
                  </a:lnSpc>
                </a:pPr>
                <a:endParaRPr lang="en-US" sz="1200" dirty="0">
                  <a:solidFill>
                    <a:schemeClr val="accent6">
                      <a:lumMod val="20000"/>
                      <a:lumOff val="80000"/>
                    </a:schemeClr>
                  </a:solidFill>
                  <a:cs typeface="Times New Roman" panose="02020603050405020304" pitchFamily="18" charset="0"/>
                </a:endParaRPr>
              </a:p>
              <a:p>
                <a:pPr>
                  <a:lnSpc>
                    <a:spcPct val="150000"/>
                  </a:lnSpc>
                </a:pPr>
                <a:r>
                  <a:rPr lang="en-US" sz="1200" dirty="0">
                    <a:solidFill>
                      <a:schemeClr val="accent6">
                        <a:lumMod val="20000"/>
                        <a:lumOff val="80000"/>
                      </a:schemeClr>
                    </a:solidFill>
                    <a:cs typeface="Times New Roman" panose="02020603050405020304" pitchFamily="18" charset="0"/>
                  </a:rPr>
                  <a:t>Q-learning and Deep Q learning:</a:t>
                </a:r>
              </a:p>
              <a:p>
                <a:pPr lvl="1">
                  <a:lnSpc>
                    <a:spcPct val="150000"/>
                  </a:lnSpc>
                </a:pPr>
                <a:r>
                  <a:rPr lang="en-US" sz="1200" dirty="0">
                    <a:solidFill>
                      <a:schemeClr val="accent6">
                        <a:lumMod val="20000"/>
                        <a:lumOff val="80000"/>
                      </a:schemeClr>
                    </a:solidFill>
                    <a:effectLst/>
                    <a:ea typeface="Times New Roman" panose="02020603050405020304" pitchFamily="18" charset="0"/>
                  </a:rPr>
                  <a:t>The Q learning</a:t>
                </a:r>
                <a:r>
                  <a:rPr lang="en-US" sz="1200" spc="-5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algorithm</a:t>
                </a:r>
                <a:r>
                  <a:rPr lang="en-US" sz="1200" spc="-3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evaluates</a:t>
                </a:r>
                <a:r>
                  <a:rPr lang="en-US" sz="1200" spc="-4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which</a:t>
                </a:r>
                <a:r>
                  <a:rPr lang="en-US" sz="1200" spc="-3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action</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to take</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based</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on</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Q-value</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(or</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action-value)</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function</a:t>
                </a:r>
              </a:p>
              <a:p>
                <a:pPr lvl="1">
                  <a:lnSpc>
                    <a:spcPct val="150000"/>
                  </a:lnSpc>
                </a:pPr>
                <a:r>
                  <a:rPr lang="en-US" sz="1200" dirty="0">
                    <a:solidFill>
                      <a:schemeClr val="accent6">
                        <a:lumMod val="20000"/>
                        <a:lumOff val="80000"/>
                      </a:schemeClr>
                    </a:solidFill>
                  </a:rPr>
                  <a:t>For each state-action pair (s, a), this algorithm keeps track of a running average of the rewards, R, which the agent gets upon leaving the state s with action a, plus the rewards it expects to earn later. Since the target policy would act optimally, we take the maximum of the Q-value estimates for the next state</a:t>
                </a:r>
                <a:endParaRPr lang="en-IN" sz="1200" dirty="0">
                  <a:solidFill>
                    <a:schemeClr val="accent6">
                      <a:lumMod val="20000"/>
                      <a:lumOff val="80000"/>
                    </a:schemeClr>
                  </a:solidFill>
                </a:endParaRPr>
              </a:p>
              <a:p>
                <a:pPr>
                  <a:lnSpc>
                    <a:spcPct val="150000"/>
                  </a:lnSpc>
                </a:pPr>
                <a:endParaRPr lang="en-US" sz="1200" dirty="0">
                  <a:solidFill>
                    <a:schemeClr val="accent6">
                      <a:lumMod val="20000"/>
                      <a:lumOff val="80000"/>
                    </a:schemeClr>
                  </a:solidFill>
                  <a:cs typeface="Times New Roman" panose="02020603050405020304" pitchFamily="18" charset="0"/>
                </a:endParaRPr>
              </a:p>
              <a:p>
                <a:pPr marL="742950" marR="492760" lvl="1" indent="-285750">
                  <a:lnSpc>
                    <a:spcPct val="150000"/>
                  </a:lnSpc>
                  <a:buSzPts val="1050"/>
                  <a:buFont typeface="Times New Roman" panose="02020603050405020304" pitchFamily="18" charset="0"/>
                  <a:buChar char="•"/>
                  <a:tabLst>
                    <a:tab pos="713105" algn="l"/>
                  </a:tabLst>
                </a:pPr>
                <a:r>
                  <a:rPr lang="en-US" sz="1200" dirty="0">
                    <a:solidFill>
                      <a:schemeClr val="accent6">
                        <a:lumMod val="20000"/>
                        <a:lumOff val="80000"/>
                      </a:schemeClr>
                    </a:solidFill>
                    <a:effectLst/>
                    <a:ea typeface="Times New Roman" panose="02020603050405020304" pitchFamily="18" charset="0"/>
                  </a:rPr>
                  <a:t>In</a:t>
                </a:r>
                <a:r>
                  <a:rPr lang="en-US" sz="1200" spc="5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cases</a:t>
                </a:r>
                <a:r>
                  <a:rPr lang="en-US" sz="1200" spc="6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where</a:t>
                </a:r>
                <a:r>
                  <a:rPr lang="en-US" sz="1200" spc="5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 state and</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action</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space</a:t>
                </a:r>
                <a:r>
                  <a:rPr lang="en-US" sz="1200" spc="6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are large,</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 optimal</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Q-value</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table quickly</a:t>
                </a:r>
                <a:r>
                  <a:rPr lang="en-US" sz="1200" spc="-2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becomes computationally</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infeasible.</a:t>
                </a:r>
                <a:endParaRPr lang="en-IN" sz="1200" dirty="0">
                  <a:solidFill>
                    <a:schemeClr val="accent6">
                      <a:lumMod val="20000"/>
                      <a:lumOff val="80000"/>
                    </a:schemeClr>
                  </a:solidFill>
                  <a:effectLst/>
                  <a:ea typeface="Times New Roman" panose="02020603050405020304" pitchFamily="18" charset="0"/>
                </a:endParaRPr>
              </a:p>
              <a:p>
                <a:pPr marL="742950" lvl="1" indent="-285750">
                  <a:lnSpc>
                    <a:spcPct val="150000"/>
                  </a:lnSpc>
                  <a:spcBef>
                    <a:spcPts val="395"/>
                  </a:spcBef>
                  <a:spcAft>
                    <a:spcPts val="0"/>
                  </a:spcAft>
                  <a:buSzPts val="1050"/>
                  <a:buFont typeface="Times New Roman" panose="02020603050405020304" pitchFamily="18" charset="0"/>
                  <a:buChar char="•"/>
                  <a:tabLst>
                    <a:tab pos="711835" algn="l"/>
                  </a:tabLst>
                </a:pPr>
                <a:r>
                  <a:rPr lang="en-US" sz="1200" dirty="0">
                    <a:solidFill>
                      <a:schemeClr val="accent6">
                        <a:lumMod val="20000"/>
                        <a:lumOff val="80000"/>
                      </a:schemeClr>
                    </a:solidFill>
                    <a:effectLst/>
                    <a:ea typeface="Times New Roman" panose="02020603050405020304" pitchFamily="18" charset="0"/>
                  </a:rPr>
                  <a:t>Q-learning</a:t>
                </a:r>
                <a:r>
                  <a:rPr lang="en-US" sz="1200" spc="3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may</a:t>
                </a:r>
                <a:r>
                  <a:rPr lang="en-US" sz="1200" spc="-3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suffer</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from</a:t>
                </a:r>
                <a:r>
                  <a:rPr lang="en-US" sz="1200" spc="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instability</a:t>
                </a:r>
                <a:r>
                  <a:rPr lang="en-US" sz="1200" spc="2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and</a:t>
                </a:r>
                <a:r>
                  <a:rPr lang="en-US" sz="1200" spc="5"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divergence.</a:t>
                </a:r>
              </a:p>
              <a:p>
                <a:pPr>
                  <a:lnSpc>
                    <a:spcPct val="150000"/>
                  </a:lnSpc>
                </a:pPr>
                <a:endParaRPr lang="en-US" sz="1200" dirty="0">
                  <a:solidFill>
                    <a:schemeClr val="accent6">
                      <a:lumMod val="20000"/>
                      <a:lumOff val="80000"/>
                    </a:schemeClr>
                  </a:solidFill>
                  <a:cs typeface="Times New Roman" panose="02020603050405020304" pitchFamily="18" charset="0"/>
                </a:endParaRPr>
              </a:p>
              <a:p>
                <a:pPr marL="457200" lvl="1" indent="0">
                  <a:lnSpc>
                    <a:spcPct val="150000"/>
                  </a:lnSpc>
                  <a:spcBef>
                    <a:spcPts val="395"/>
                  </a:spcBef>
                  <a:spcAft>
                    <a:spcPts val="0"/>
                  </a:spcAft>
                  <a:buSzPts val="1050"/>
                  <a:buNone/>
                  <a:tabLst>
                    <a:tab pos="711835" algn="l"/>
                  </a:tabLst>
                </a:pPr>
                <a:r>
                  <a:rPr lang="en-IN" sz="1400" b="1" dirty="0">
                    <a:solidFill>
                      <a:schemeClr val="accent6">
                        <a:lumMod val="40000"/>
                        <a:lumOff val="60000"/>
                      </a:schemeClr>
                    </a:solidFill>
                    <a:ea typeface="Times New Roman" panose="02020603050405020304" pitchFamily="18" charset="0"/>
                  </a:rPr>
                  <a:t>How to overcome the Q learning drawbacks?</a:t>
                </a:r>
                <a:endParaRPr lang="en-IN" sz="1400" b="1" dirty="0">
                  <a:solidFill>
                    <a:schemeClr val="accent6">
                      <a:lumMod val="40000"/>
                      <a:lumOff val="60000"/>
                    </a:schemeClr>
                  </a:solidFill>
                  <a:effectLst/>
                  <a:ea typeface="Times New Roman" panose="02020603050405020304" pitchFamily="18" charset="0"/>
                </a:endParaRPr>
              </a:p>
              <a:p>
                <a:pPr lvl="1">
                  <a:lnSpc>
                    <a:spcPct val="150000"/>
                  </a:lnSpc>
                </a:pPr>
                <a:r>
                  <a:rPr lang="en-IN" sz="1200" dirty="0">
                    <a:solidFill>
                      <a:schemeClr val="accent6">
                        <a:lumMod val="20000"/>
                        <a:lumOff val="80000"/>
                      </a:schemeClr>
                    </a:solidFill>
                  </a:rPr>
                  <a:t>We use ANN parameter ‘</a:t>
                </a:r>
                <a14:m>
                  <m:oMath xmlns:m="http://schemas.openxmlformats.org/officeDocument/2006/math">
                    <m:r>
                      <a:rPr lang="en-IN" sz="1200" i="1" smtClean="0">
                        <a:solidFill>
                          <a:schemeClr val="accent6">
                            <a:lumMod val="20000"/>
                            <a:lumOff val="80000"/>
                          </a:schemeClr>
                        </a:solidFill>
                        <a:latin typeface="Cambria Math" panose="02040503050406030204" pitchFamily="18" charset="0"/>
                        <a:ea typeface="Cambria Math" panose="02040503050406030204" pitchFamily="18" charset="0"/>
                      </a:rPr>
                      <m:t>𝜃</m:t>
                    </m:r>
                  </m:oMath>
                </a14:m>
                <a:r>
                  <a:rPr lang="en-IN" sz="1200" dirty="0">
                    <a:solidFill>
                      <a:schemeClr val="accent6">
                        <a:lumMod val="20000"/>
                        <a:lumOff val="80000"/>
                      </a:schemeClr>
                    </a:solidFill>
                  </a:rPr>
                  <a:t>’ to solve this problem.</a:t>
                </a:r>
              </a:p>
              <a:p>
                <a:pPr lvl="1">
                  <a:lnSpc>
                    <a:spcPct val="150000"/>
                  </a:lnSpc>
                </a:pPr>
                <a:r>
                  <a:rPr lang="en-US" sz="1200" dirty="0">
                    <a:solidFill>
                      <a:schemeClr val="accent6">
                        <a:lumMod val="20000"/>
                        <a:lumOff val="80000"/>
                      </a:schemeClr>
                    </a:solidFill>
                  </a:rPr>
                  <a:t>The deep Q-learning algorithm approximates the Q-values by learning a set of weights, </a:t>
                </a:r>
                <a:r>
                  <a:rPr lang="el-GR" sz="1200" dirty="0">
                    <a:solidFill>
                      <a:schemeClr val="accent6">
                        <a:lumMod val="20000"/>
                        <a:lumOff val="80000"/>
                      </a:schemeClr>
                    </a:solidFill>
                  </a:rPr>
                  <a:t>θ</a:t>
                </a:r>
                <a:r>
                  <a:rPr lang="en-US" sz="1200" dirty="0">
                    <a:solidFill>
                      <a:schemeClr val="accent6">
                        <a:lumMod val="20000"/>
                        <a:lumOff val="80000"/>
                      </a:schemeClr>
                    </a:solidFill>
                  </a:rPr>
                  <a:t>, of a multilayered deep Q-network that maps states to actions.</a:t>
                </a:r>
                <a:endParaRPr lang="en-IN" sz="1200" dirty="0">
                  <a:solidFill>
                    <a:schemeClr val="accent6">
                      <a:lumMod val="20000"/>
                      <a:lumOff val="80000"/>
                    </a:schemeClr>
                  </a:solidFill>
                </a:endParaRPr>
              </a:p>
              <a:p>
                <a:endParaRPr lang="en-US" dirty="0"/>
              </a:p>
              <a:p>
                <a:r>
                  <a:rPr lang="en-IN" dirty="0"/>
                  <a:t>Why DQN and not QN?</a:t>
                </a:r>
              </a:p>
            </p:txBody>
          </p:sp>
        </mc:Choice>
        <mc:Fallback xmlns="">
          <p:sp>
            <p:nvSpPr>
              <p:cNvPr id="3" name="Notes Placeholder 2"/>
              <p:cNvSpPr>
                <a:spLocks noGrp="1"/>
              </p:cNvSpPr>
              <p:nvPr>
                <p:ph type="body" idx="1"/>
              </p:nvPr>
            </p:nvSpPr>
            <p:spPr/>
            <p:txBody>
              <a:bodyPr/>
              <a:lstStyle/>
              <a:p>
                <a:r>
                  <a:rPr lang="en-US" dirty="0"/>
                  <a:t>Bellman Equations:</a:t>
                </a:r>
              </a:p>
              <a:p>
                <a:pPr>
                  <a:lnSpc>
                    <a:spcPct val="150000"/>
                  </a:lnSpc>
                </a:pPr>
                <a:r>
                  <a:rPr lang="en-US" sz="1200" dirty="0">
                    <a:solidFill>
                      <a:schemeClr val="accent6">
                        <a:lumMod val="20000"/>
                        <a:lumOff val="80000"/>
                      </a:schemeClr>
                    </a:solidFill>
                    <a:cs typeface="Times New Roman" panose="02020603050405020304" pitchFamily="18" charset="0"/>
                  </a:rPr>
                  <a:t>A set of equations that decompose the value function and Q-value into the immediate reward plus the discounted future values.</a:t>
                </a:r>
                <a:endParaRPr lang="en-US" sz="800" b="1" dirty="0">
                  <a:solidFill>
                    <a:schemeClr val="accent6">
                      <a:lumMod val="40000"/>
                      <a:lumOff val="60000"/>
                    </a:schemeClr>
                  </a:solidFill>
                  <a:cs typeface="Times New Roman" panose="02020603050405020304" pitchFamily="18" charset="0"/>
                </a:endParaRPr>
              </a:p>
              <a:p>
                <a:pPr marL="0" indent="0">
                  <a:lnSpc>
                    <a:spcPct val="150000"/>
                  </a:lnSpc>
                  <a:buNone/>
                </a:pPr>
                <a:r>
                  <a:rPr lang="en-US" sz="1200" b="1" dirty="0">
                    <a:solidFill>
                      <a:schemeClr val="accent6">
                        <a:lumMod val="40000"/>
                        <a:lumOff val="60000"/>
                      </a:schemeClr>
                    </a:solidFill>
                    <a:cs typeface="Times New Roman" panose="02020603050405020304" pitchFamily="18" charset="0"/>
                  </a:rPr>
                  <a:t>	V(s) </a:t>
                </a:r>
                <a:r>
                  <a:rPr lang="en-IN" sz="1200" b="1" dirty="0">
                    <a:solidFill>
                      <a:schemeClr val="accent6">
                        <a:lumMod val="40000"/>
                        <a:lumOff val="60000"/>
                      </a:schemeClr>
                    </a:solidFill>
                    <a:cs typeface="Times New Roman" panose="02020603050405020304" pitchFamily="18" charset="0"/>
                  </a:rPr>
                  <a:t>= E[R</a:t>
                </a:r>
                <a:r>
                  <a:rPr lang="en-IN" sz="1200" b="1" baseline="-25000" dirty="0">
                    <a:solidFill>
                      <a:schemeClr val="accent6">
                        <a:lumMod val="40000"/>
                        <a:lumOff val="60000"/>
                      </a:schemeClr>
                    </a:solidFill>
                    <a:cs typeface="Times New Roman" panose="02020603050405020304" pitchFamily="18" charset="0"/>
                  </a:rPr>
                  <a:t>t+1</a:t>
                </a:r>
                <a:r>
                  <a:rPr lang="en-IN" sz="1200" b="1" dirty="0">
                    <a:solidFill>
                      <a:schemeClr val="accent6">
                        <a:lumMod val="40000"/>
                        <a:lumOff val="60000"/>
                      </a:schemeClr>
                    </a:solidFill>
                    <a:cs typeface="Times New Roman" panose="02020603050405020304" pitchFamily="18" charset="0"/>
                  </a:rPr>
                  <a:t> + </a:t>
                </a:r>
                <a:r>
                  <a:rPr lang="en-IN" sz="1200" b="1" i="0">
                    <a:solidFill>
                      <a:schemeClr val="accent6">
                        <a:lumMod val="40000"/>
                        <a:lumOff val="60000"/>
                      </a:schemeClr>
                    </a:solidFill>
                    <a:latin typeface="Cambria Math" panose="02040503050406030204" pitchFamily="18" charset="0"/>
                    <a:cs typeface="Times New Roman" panose="02020603050405020304" pitchFamily="18" charset="0"/>
                  </a:rPr>
                  <a:t>𝛾</a:t>
                </a:r>
                <a:r>
                  <a:rPr lang="en-IN" sz="1200" b="1" dirty="0">
                    <a:solidFill>
                      <a:schemeClr val="accent6">
                        <a:lumMod val="40000"/>
                        <a:lumOff val="60000"/>
                      </a:schemeClr>
                    </a:solidFill>
                    <a:cs typeface="Times New Roman" panose="02020603050405020304" pitchFamily="18" charset="0"/>
                  </a:rPr>
                  <a:t>V(s</a:t>
                </a:r>
                <a:r>
                  <a:rPr lang="en-IN" sz="1200" b="1" baseline="-25000" dirty="0">
                    <a:solidFill>
                      <a:schemeClr val="accent6">
                        <a:lumMod val="40000"/>
                        <a:lumOff val="60000"/>
                      </a:schemeClr>
                    </a:solidFill>
                    <a:cs typeface="Times New Roman" panose="02020603050405020304" pitchFamily="18" charset="0"/>
                  </a:rPr>
                  <a:t>t+1</a:t>
                </a:r>
                <a:r>
                  <a:rPr lang="en-IN" sz="1200" b="1" dirty="0">
                    <a:solidFill>
                      <a:schemeClr val="accent6">
                        <a:lumMod val="40000"/>
                        <a:lumOff val="60000"/>
                      </a:schemeClr>
                    </a:solidFill>
                    <a:cs typeface="Times New Roman" panose="02020603050405020304" pitchFamily="18" charset="0"/>
                  </a:rPr>
                  <a:t>)|S</a:t>
                </a:r>
                <a:r>
                  <a:rPr lang="en-IN" sz="1200" b="1" baseline="-25000" dirty="0">
                    <a:solidFill>
                      <a:schemeClr val="accent6">
                        <a:lumMod val="40000"/>
                        <a:lumOff val="60000"/>
                      </a:schemeClr>
                    </a:solidFill>
                    <a:cs typeface="Times New Roman" panose="02020603050405020304" pitchFamily="18" charset="0"/>
                  </a:rPr>
                  <a:t>t</a:t>
                </a:r>
                <a:r>
                  <a:rPr lang="en-IN" sz="1200" b="1" dirty="0">
                    <a:solidFill>
                      <a:schemeClr val="accent6">
                        <a:lumMod val="40000"/>
                        <a:lumOff val="60000"/>
                      </a:schemeClr>
                    </a:solidFill>
                    <a:cs typeface="Times New Roman" panose="02020603050405020304" pitchFamily="18" charset="0"/>
                  </a:rPr>
                  <a:t> = s]</a:t>
                </a:r>
                <a:endParaRPr lang="en-IN" sz="1200" b="1" baseline="30000" dirty="0">
                  <a:solidFill>
                    <a:schemeClr val="accent6">
                      <a:lumMod val="40000"/>
                      <a:lumOff val="60000"/>
                    </a:schemeClr>
                  </a:solidFill>
                  <a:cs typeface="Times New Roman" panose="02020603050405020304" pitchFamily="18" charset="0"/>
                </a:endParaRPr>
              </a:p>
              <a:p>
                <a:pPr marL="0" indent="0">
                  <a:lnSpc>
                    <a:spcPct val="150000"/>
                  </a:lnSpc>
                  <a:buNone/>
                </a:pPr>
                <a:r>
                  <a:rPr lang="en-IN" sz="1200" b="1" dirty="0">
                    <a:solidFill>
                      <a:schemeClr val="accent6">
                        <a:lumMod val="40000"/>
                        <a:lumOff val="60000"/>
                      </a:schemeClr>
                    </a:solidFill>
                    <a:cs typeface="Times New Roman" panose="02020603050405020304" pitchFamily="18" charset="0"/>
                  </a:rPr>
                  <a:t>	q*(s,a) = E[R</a:t>
                </a:r>
                <a:r>
                  <a:rPr lang="en-IN" sz="1200" b="1" baseline="-25000" dirty="0">
                    <a:solidFill>
                      <a:schemeClr val="accent6">
                        <a:lumMod val="40000"/>
                        <a:lumOff val="60000"/>
                      </a:schemeClr>
                    </a:solidFill>
                    <a:cs typeface="Times New Roman" panose="02020603050405020304" pitchFamily="18" charset="0"/>
                  </a:rPr>
                  <a:t>t+1</a:t>
                </a:r>
                <a:r>
                  <a:rPr lang="en-IN" sz="1200" b="1" dirty="0">
                    <a:solidFill>
                      <a:schemeClr val="accent6">
                        <a:lumMod val="40000"/>
                        <a:lumOff val="60000"/>
                      </a:schemeClr>
                    </a:solidFill>
                    <a:cs typeface="Times New Roman" panose="02020603050405020304" pitchFamily="18" charset="0"/>
                  </a:rPr>
                  <a:t> + </a:t>
                </a:r>
                <a:r>
                  <a:rPr lang="en-IN" sz="1200" b="1" i="0">
                    <a:solidFill>
                      <a:schemeClr val="accent6">
                        <a:lumMod val="40000"/>
                        <a:lumOff val="60000"/>
                      </a:schemeClr>
                    </a:solidFill>
                    <a:latin typeface="Cambria Math" panose="02040503050406030204" pitchFamily="18" charset="0"/>
                    <a:cs typeface="Times New Roman" panose="02020603050405020304" pitchFamily="18" charset="0"/>
                  </a:rPr>
                  <a:t>𝛾</a:t>
                </a:r>
                <a:r>
                  <a:rPr lang="en-IN" sz="1200" b="1" dirty="0">
                    <a:solidFill>
                      <a:schemeClr val="accent6">
                        <a:lumMod val="40000"/>
                        <a:lumOff val="60000"/>
                      </a:schemeClr>
                    </a:solidFill>
                    <a:cs typeface="Times New Roman" panose="02020603050405020304" pitchFamily="18" charset="0"/>
                  </a:rPr>
                  <a:t>maxa’q*(</a:t>
                </a:r>
                <a:r>
                  <a:rPr lang="en-IN" sz="1200" b="1" dirty="0" err="1">
                    <a:solidFill>
                      <a:schemeClr val="accent6">
                        <a:lumMod val="40000"/>
                        <a:lumOff val="60000"/>
                      </a:schemeClr>
                    </a:solidFill>
                    <a:cs typeface="Times New Roman" panose="02020603050405020304" pitchFamily="18" charset="0"/>
                  </a:rPr>
                  <a:t>s’,a</a:t>
                </a:r>
                <a:r>
                  <a:rPr lang="en-IN" sz="1200" b="1" dirty="0">
                    <a:solidFill>
                      <a:schemeClr val="accent6">
                        <a:lumMod val="40000"/>
                        <a:lumOff val="60000"/>
                      </a:schemeClr>
                    </a:solidFill>
                    <a:cs typeface="Times New Roman" panose="02020603050405020304" pitchFamily="18" charset="0"/>
                  </a:rPr>
                  <a:t>’)]</a:t>
                </a:r>
              </a:p>
              <a:p>
                <a:pPr marL="0" indent="0">
                  <a:lnSpc>
                    <a:spcPct val="150000"/>
                  </a:lnSpc>
                  <a:buNone/>
                </a:pPr>
                <a:endParaRPr lang="en-IN" sz="1200" dirty="0">
                  <a:solidFill>
                    <a:schemeClr val="accent6">
                      <a:lumMod val="20000"/>
                      <a:lumOff val="80000"/>
                    </a:schemeClr>
                  </a:solidFill>
                </a:endParaRPr>
              </a:p>
              <a:p>
                <a:pPr>
                  <a:lnSpc>
                    <a:spcPct val="150000"/>
                  </a:lnSpc>
                </a:pPr>
                <a:r>
                  <a:rPr lang="en-US" sz="1200" dirty="0">
                    <a:solidFill>
                      <a:schemeClr val="accent6">
                        <a:lumMod val="20000"/>
                        <a:lumOff val="80000"/>
                      </a:schemeClr>
                    </a:solidFill>
                    <a:cs typeface="Times New Roman" panose="02020603050405020304" pitchFamily="18" charset="0"/>
                  </a:rPr>
                  <a:t>It is used to find optimal q∗ in order to find optimal policy π and thus a reinforcement learning algorithm can find the action a that maximizes q∗(s, a). That is why this equation has its importance.</a:t>
                </a:r>
              </a:p>
              <a:p>
                <a:pPr>
                  <a:lnSpc>
                    <a:spcPct val="150000"/>
                  </a:lnSpc>
                </a:pPr>
                <a:endParaRPr lang="en-US" sz="1200" dirty="0">
                  <a:solidFill>
                    <a:schemeClr val="accent6">
                      <a:lumMod val="20000"/>
                      <a:lumOff val="80000"/>
                    </a:schemeClr>
                  </a:solidFill>
                  <a:cs typeface="Times New Roman" panose="02020603050405020304" pitchFamily="18" charset="0"/>
                </a:endParaRPr>
              </a:p>
              <a:p>
                <a:pPr>
                  <a:lnSpc>
                    <a:spcPct val="150000"/>
                  </a:lnSpc>
                </a:pPr>
                <a:r>
                  <a:rPr lang="en-US" sz="1200" dirty="0">
                    <a:solidFill>
                      <a:schemeClr val="accent6">
                        <a:lumMod val="20000"/>
                        <a:lumOff val="80000"/>
                      </a:schemeClr>
                    </a:solidFill>
                    <a:cs typeface="Times New Roman" panose="02020603050405020304" pitchFamily="18" charset="0"/>
                  </a:rPr>
                  <a:t>MDP:</a:t>
                </a:r>
              </a:p>
              <a:p>
                <a:pPr>
                  <a:lnSpc>
                    <a:spcPct val="150000"/>
                  </a:lnSpc>
                </a:pPr>
                <a:r>
                  <a:rPr lang="en-US" sz="1200" dirty="0">
                    <a:solidFill>
                      <a:schemeClr val="accent6">
                        <a:lumMod val="20000"/>
                        <a:lumOff val="80000"/>
                      </a:schemeClr>
                    </a:solidFill>
                  </a:rPr>
                  <a:t>Markov Decision Process describe an environment for reinforcement learning.</a:t>
                </a:r>
              </a:p>
              <a:p>
                <a:pPr>
                  <a:lnSpc>
                    <a:spcPct val="150000"/>
                  </a:lnSpc>
                </a:pPr>
                <a:r>
                  <a:rPr lang="en-US" sz="1200" dirty="0">
                    <a:solidFill>
                      <a:schemeClr val="accent6">
                        <a:lumMod val="20000"/>
                        <a:lumOff val="80000"/>
                      </a:schemeClr>
                    </a:solidFill>
                  </a:rPr>
                  <a:t>Trading in the market can be formalized as an MDP, which is a process</a:t>
                </a:r>
                <a:r>
                  <a:rPr lang="en-IN" sz="1200" dirty="0">
                    <a:solidFill>
                      <a:schemeClr val="accent6">
                        <a:lumMod val="20000"/>
                        <a:lumOff val="80000"/>
                      </a:schemeClr>
                    </a:solidFill>
                  </a:rPr>
                  <a:t> </a:t>
                </a:r>
                <a:r>
                  <a:rPr lang="en-US" sz="1200" dirty="0">
                    <a:solidFill>
                      <a:schemeClr val="accent6">
                        <a:lumMod val="20000"/>
                        <a:lumOff val="80000"/>
                      </a:schemeClr>
                    </a:solidFill>
                  </a:rPr>
                  <a:t>that has specified transition probabilities from state to state</a:t>
                </a:r>
              </a:p>
              <a:p>
                <a:pPr>
                  <a:lnSpc>
                    <a:spcPct val="150000"/>
                  </a:lnSpc>
                </a:pPr>
                <a:endParaRPr lang="en-US" sz="1200" dirty="0">
                  <a:solidFill>
                    <a:schemeClr val="accent6">
                      <a:lumMod val="20000"/>
                      <a:lumOff val="80000"/>
                    </a:schemeClr>
                  </a:solidFill>
                  <a:cs typeface="Times New Roman" panose="02020603050405020304" pitchFamily="18" charset="0"/>
                </a:endParaRPr>
              </a:p>
              <a:p>
                <a:pPr>
                  <a:lnSpc>
                    <a:spcPct val="150000"/>
                  </a:lnSpc>
                </a:pPr>
                <a:r>
                  <a:rPr lang="en-IN" sz="1200" dirty="0">
                    <a:solidFill>
                      <a:schemeClr val="accent6">
                        <a:lumMod val="20000"/>
                        <a:lumOff val="80000"/>
                      </a:schemeClr>
                    </a:solidFill>
                  </a:rPr>
                  <a:t>Temporal Difference Learning</a:t>
                </a:r>
              </a:p>
              <a:p>
                <a:pPr>
                  <a:lnSpc>
                    <a:spcPct val="150000"/>
                  </a:lnSpc>
                </a:pPr>
                <a:r>
                  <a:rPr lang="en-IN" sz="1200" dirty="0">
                    <a:solidFill>
                      <a:schemeClr val="accent6">
                        <a:lumMod val="20000"/>
                        <a:lumOff val="80000"/>
                      </a:schemeClr>
                    </a:solidFill>
                  </a:rPr>
                  <a:t>In real life transition probabilities between states are not known. </a:t>
                </a:r>
              </a:p>
              <a:p>
                <a:pPr>
                  <a:lnSpc>
                    <a:spcPct val="150000"/>
                  </a:lnSpc>
                </a:pPr>
                <a:r>
                  <a:rPr lang="en-US" sz="1200" dirty="0">
                    <a:solidFill>
                      <a:schemeClr val="accent6">
                        <a:lumMod val="20000"/>
                        <a:lumOff val="80000"/>
                      </a:schemeClr>
                    </a:solidFill>
                    <a:effectLst/>
                    <a:ea typeface="Times New Roman" panose="02020603050405020304" pitchFamily="18" charset="0"/>
                  </a:rPr>
                  <a:t>In general, we assume that the agent initially knows only the possible states and actions and nothing more. For example,</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agent</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uses</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an</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exploration</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policy,</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purely</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random</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policy,</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to</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explore</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 MDP, and as it progresses, the</a:t>
                </a:r>
                <a:r>
                  <a:rPr lang="en-US" sz="1200" spc="-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TD learning algorithm updates the estimates of the state</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values</a:t>
                </a:r>
                <a:r>
                  <a:rPr lang="en-US" sz="1200" spc="-3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based</a:t>
                </a:r>
                <a:r>
                  <a:rPr lang="en-US" sz="1200" spc="-3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on</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a:t>
                </a:r>
                <a:r>
                  <a:rPr lang="en-US" sz="1200" spc="-4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transitions</a:t>
                </a:r>
                <a:r>
                  <a:rPr lang="en-US" sz="1200" spc="-1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and rewards</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that</a:t>
                </a:r>
                <a:r>
                  <a:rPr lang="en-US" sz="1200" spc="-2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are</a:t>
                </a:r>
                <a:r>
                  <a:rPr lang="en-US" sz="1200" spc="-4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actually</a:t>
                </a:r>
                <a:r>
                  <a:rPr lang="en-US" sz="1200" spc="-4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observed.</a:t>
                </a:r>
              </a:p>
              <a:p>
                <a:pPr>
                  <a:lnSpc>
                    <a:spcPct val="150000"/>
                  </a:lnSpc>
                </a:pPr>
                <a:endParaRPr lang="en-US" sz="1200" dirty="0">
                  <a:solidFill>
                    <a:schemeClr val="accent6">
                      <a:lumMod val="20000"/>
                      <a:lumOff val="80000"/>
                    </a:schemeClr>
                  </a:solidFill>
                  <a:effectLst/>
                  <a:ea typeface="Times New Roman" panose="02020603050405020304" pitchFamily="18" charset="0"/>
                </a:endParaRPr>
              </a:p>
              <a:p>
                <a:pPr>
                  <a:lnSpc>
                    <a:spcPct val="150000"/>
                  </a:lnSpc>
                </a:pPr>
                <a:r>
                  <a:rPr lang="en-US" sz="2800" spc="-10" dirty="0">
                    <a:solidFill>
                      <a:schemeClr val="accent6">
                        <a:lumMod val="20000"/>
                        <a:lumOff val="80000"/>
                      </a:schemeClr>
                    </a:solidFill>
                    <a:effectLst/>
                    <a:ea typeface="Times New Roman" panose="02020603050405020304" pitchFamily="18" charset="0"/>
                  </a:rPr>
                  <a:t>The</a:t>
                </a:r>
                <a:r>
                  <a:rPr lang="en-US" sz="2800" spc="-60"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key</a:t>
                </a:r>
                <a:r>
                  <a:rPr lang="en-US" sz="2800" spc="-55"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idea</a:t>
                </a:r>
                <a:r>
                  <a:rPr lang="en-US" sz="2800" spc="-55"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in</a:t>
                </a:r>
                <a:r>
                  <a:rPr lang="en-US" sz="2800" spc="-55"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TD</a:t>
                </a:r>
                <a:r>
                  <a:rPr lang="en-US" sz="2800" spc="-55"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learning</a:t>
                </a:r>
                <a:r>
                  <a:rPr lang="en-US" sz="2800" spc="-30"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is</a:t>
                </a:r>
                <a:r>
                  <a:rPr lang="en-US" sz="2800" spc="-60"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to</a:t>
                </a:r>
                <a:r>
                  <a:rPr lang="en-US" sz="2800" spc="-45"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update</a:t>
                </a:r>
                <a:r>
                  <a:rPr lang="en-US" sz="2800" spc="-45"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the</a:t>
                </a:r>
                <a:r>
                  <a:rPr lang="en-US" sz="2800" spc="-60"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value</a:t>
                </a:r>
                <a:r>
                  <a:rPr lang="en-US" sz="2800" spc="-55"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function</a:t>
                </a:r>
                <a:r>
                  <a:rPr lang="en-US" sz="2800" spc="30"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V(S,) toward</a:t>
                </a:r>
                <a:r>
                  <a:rPr lang="en-US" sz="2800" spc="-20"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an</a:t>
                </a:r>
                <a:r>
                  <a:rPr lang="en-US" sz="2800" spc="-50" dirty="0">
                    <a:solidFill>
                      <a:schemeClr val="accent6">
                        <a:lumMod val="20000"/>
                        <a:lumOff val="80000"/>
                      </a:schemeClr>
                    </a:solidFill>
                    <a:effectLst/>
                    <a:ea typeface="Times New Roman" panose="02020603050405020304" pitchFamily="18" charset="0"/>
                  </a:rPr>
                  <a:t> </a:t>
                </a:r>
                <a:r>
                  <a:rPr lang="en-US" sz="2800" spc="-10" dirty="0">
                    <a:solidFill>
                      <a:schemeClr val="accent6">
                        <a:lumMod val="20000"/>
                        <a:lumOff val="80000"/>
                      </a:schemeClr>
                    </a:solidFill>
                    <a:effectLst/>
                    <a:ea typeface="Times New Roman" panose="02020603050405020304" pitchFamily="18" charset="0"/>
                  </a:rPr>
                  <a:t>estimated </a:t>
                </a:r>
                <a:r>
                  <a:rPr lang="en-US" sz="2800" dirty="0">
                    <a:solidFill>
                      <a:schemeClr val="accent6">
                        <a:lumMod val="20000"/>
                        <a:lumOff val="80000"/>
                      </a:schemeClr>
                    </a:solidFill>
                    <a:effectLst/>
                    <a:ea typeface="Times New Roman" panose="02020603050405020304" pitchFamily="18" charset="0"/>
                  </a:rPr>
                  <a:t>return  (known as the </a:t>
                </a:r>
                <a:r>
                  <a:rPr lang="en-US" sz="2800" i="1" dirty="0">
                    <a:solidFill>
                      <a:schemeClr val="accent6">
                        <a:lumMod val="20000"/>
                        <a:lumOff val="80000"/>
                      </a:schemeClr>
                    </a:solidFill>
                    <a:effectLst/>
                    <a:ea typeface="Times New Roman" panose="02020603050405020304" pitchFamily="18" charset="0"/>
                  </a:rPr>
                  <a:t>TD target).</a:t>
                </a:r>
              </a:p>
              <a:p>
                <a:pPr marL="457200" lvl="1" indent="0">
                  <a:lnSpc>
                    <a:spcPct val="150000"/>
                  </a:lnSpc>
                  <a:buNone/>
                </a:pPr>
                <a:r>
                  <a:rPr lang="en-US" sz="2600" b="1" dirty="0">
                    <a:solidFill>
                      <a:schemeClr val="accent6">
                        <a:lumMod val="20000"/>
                        <a:lumOff val="80000"/>
                      </a:schemeClr>
                    </a:solidFill>
                  </a:rPr>
                  <a:t>	</a:t>
                </a:r>
                <a:r>
                  <a:rPr lang="en-US" sz="3200" b="1" dirty="0">
                    <a:solidFill>
                      <a:schemeClr val="accent6">
                        <a:lumMod val="40000"/>
                        <a:lumOff val="60000"/>
                      </a:schemeClr>
                    </a:solidFill>
                    <a:cs typeface="Times New Roman" panose="02020603050405020304" pitchFamily="18" charset="0"/>
                  </a:rPr>
                  <a:t>V(st) </a:t>
                </a:r>
                <a:r>
                  <a:rPr lang="en-US" sz="3200" b="1" dirty="0">
                    <a:solidFill>
                      <a:schemeClr val="accent6">
                        <a:lumMod val="40000"/>
                        <a:lumOff val="60000"/>
                      </a:schemeClr>
                    </a:solidFill>
                    <a:cs typeface="Times New Roman" panose="02020603050405020304" pitchFamily="18" charset="0"/>
                    <a:sym typeface="Wingdings" panose="05000000000000000000" pitchFamily="2" charset="2"/>
                  </a:rPr>
                  <a:t> V(st) + </a:t>
                </a:r>
                <a:r>
                  <a:rPr lang="en-US" sz="3200" b="1" i="0">
                    <a:solidFill>
                      <a:schemeClr val="accent6">
                        <a:lumMod val="40000"/>
                        <a:lumOff val="60000"/>
                      </a:schemeClr>
                    </a:solidFill>
                    <a:latin typeface="Cambria Math" panose="02040503050406030204" pitchFamily="18" charset="0"/>
                    <a:cs typeface="Times New Roman" panose="02020603050405020304" pitchFamily="18" charset="0"/>
                    <a:sym typeface="Wingdings" panose="05000000000000000000" pitchFamily="2" charset="2"/>
                  </a:rPr>
                  <a:t>𝜶</a:t>
                </a:r>
                <a:r>
                  <a:rPr lang="en-US" sz="3200" b="1" dirty="0">
                    <a:solidFill>
                      <a:schemeClr val="accent6">
                        <a:lumMod val="40000"/>
                        <a:lumOff val="60000"/>
                      </a:schemeClr>
                    </a:solidFill>
                    <a:cs typeface="Times New Roman" panose="02020603050405020304" pitchFamily="18" charset="0"/>
                    <a:sym typeface="Wingdings" panose="05000000000000000000" pitchFamily="2" charset="2"/>
                  </a:rPr>
                  <a:t>(Rt+1 + </a:t>
                </a:r>
                <a:r>
                  <a:rPr lang="en-US" sz="3200" b="1" i="0">
                    <a:solidFill>
                      <a:schemeClr val="accent6">
                        <a:lumMod val="40000"/>
                        <a:lumOff val="60000"/>
                      </a:schemeClr>
                    </a:solidFill>
                    <a:latin typeface="Cambria Math" panose="02040503050406030204" pitchFamily="18" charset="0"/>
                    <a:cs typeface="Times New Roman" panose="02020603050405020304" pitchFamily="18" charset="0"/>
                    <a:sym typeface="Wingdings" panose="05000000000000000000" pitchFamily="2" charset="2"/>
                  </a:rPr>
                  <a:t>𝜸</a:t>
                </a:r>
                <a:r>
                  <a:rPr lang="en-US" sz="3200" b="1" dirty="0">
                    <a:solidFill>
                      <a:schemeClr val="accent6">
                        <a:lumMod val="40000"/>
                        <a:lumOff val="60000"/>
                      </a:schemeClr>
                    </a:solidFill>
                    <a:cs typeface="Times New Roman" panose="02020603050405020304" pitchFamily="18" charset="0"/>
                    <a:sym typeface="Wingdings" panose="05000000000000000000" pitchFamily="2" charset="2"/>
                  </a:rPr>
                  <a:t>V(st+1) – V(st))</a:t>
                </a:r>
              </a:p>
              <a:p>
                <a:pPr marL="457200" lvl="1" indent="0">
                  <a:lnSpc>
                    <a:spcPct val="150000"/>
                  </a:lnSpc>
                  <a:buNone/>
                </a:pPr>
                <a:endParaRPr lang="en-US" sz="2600" b="1" dirty="0">
                  <a:solidFill>
                    <a:schemeClr val="accent6">
                      <a:lumMod val="20000"/>
                      <a:lumOff val="80000"/>
                    </a:schemeClr>
                  </a:solidFill>
                  <a:sym typeface="Wingdings" panose="05000000000000000000" pitchFamily="2" charset="2"/>
                </a:endParaRPr>
              </a:p>
              <a:p>
                <a:pPr marL="457200" lvl="1" indent="0">
                  <a:lnSpc>
                    <a:spcPct val="150000"/>
                  </a:lnSpc>
                  <a:buNone/>
                </a:pPr>
                <a:r>
                  <a:rPr lang="en-US" sz="2800" spc="-10" dirty="0">
                    <a:solidFill>
                      <a:schemeClr val="accent6">
                        <a:lumMod val="20000"/>
                        <a:lumOff val="80000"/>
                      </a:schemeClr>
                    </a:solidFill>
                  </a:rPr>
                  <a:t>Similarly, for Q-value estimation:</a:t>
                </a:r>
                <a:endParaRPr lang="en-IN" sz="2800" spc="-10" dirty="0">
                  <a:solidFill>
                    <a:schemeClr val="accent6">
                      <a:lumMod val="20000"/>
                      <a:lumOff val="80000"/>
                    </a:schemeClr>
                  </a:solidFill>
                </a:endParaRPr>
              </a:p>
              <a:p>
                <a:pPr marL="457200" lvl="1" indent="0">
                  <a:lnSpc>
                    <a:spcPct val="150000"/>
                  </a:lnSpc>
                  <a:buNone/>
                </a:pPr>
                <a:r>
                  <a:rPr lang="en-US" sz="3200" b="1" dirty="0">
                    <a:solidFill>
                      <a:schemeClr val="accent6">
                        <a:lumMod val="40000"/>
                        <a:lumOff val="60000"/>
                      </a:schemeClr>
                    </a:solidFill>
                    <a:cs typeface="Times New Roman" panose="02020603050405020304" pitchFamily="18" charset="0"/>
                    <a:sym typeface="Wingdings" panose="05000000000000000000" pitchFamily="2" charset="2"/>
                  </a:rPr>
                  <a:t>Q(st, at)  Q(st, at) + </a:t>
                </a:r>
                <a:r>
                  <a:rPr lang="en-US" sz="3200" b="1" i="0">
                    <a:solidFill>
                      <a:schemeClr val="accent6">
                        <a:lumMod val="40000"/>
                        <a:lumOff val="60000"/>
                      </a:schemeClr>
                    </a:solidFill>
                    <a:latin typeface="Cambria Math" panose="02040503050406030204" pitchFamily="18" charset="0"/>
                    <a:cs typeface="Times New Roman" panose="02020603050405020304" pitchFamily="18" charset="0"/>
                    <a:sym typeface="Wingdings" panose="05000000000000000000" pitchFamily="2" charset="2"/>
                  </a:rPr>
                  <a:t>𝜶</a:t>
                </a:r>
                <a:r>
                  <a:rPr lang="en-US" sz="3200" b="1" dirty="0">
                    <a:solidFill>
                      <a:schemeClr val="accent6">
                        <a:lumMod val="40000"/>
                        <a:lumOff val="60000"/>
                      </a:schemeClr>
                    </a:solidFill>
                    <a:cs typeface="Times New Roman" panose="02020603050405020304" pitchFamily="18" charset="0"/>
                    <a:sym typeface="Wingdings" panose="05000000000000000000" pitchFamily="2" charset="2"/>
                  </a:rPr>
                  <a:t>(Rt+1 + </a:t>
                </a:r>
                <a:r>
                  <a:rPr lang="en-US" sz="3200" b="1" i="0">
                    <a:solidFill>
                      <a:schemeClr val="accent6">
                        <a:lumMod val="40000"/>
                        <a:lumOff val="60000"/>
                      </a:schemeClr>
                    </a:solidFill>
                    <a:latin typeface="Cambria Math" panose="02040503050406030204" pitchFamily="18" charset="0"/>
                    <a:cs typeface="Times New Roman" panose="02020603050405020304" pitchFamily="18" charset="0"/>
                    <a:sym typeface="Wingdings" panose="05000000000000000000" pitchFamily="2" charset="2"/>
                  </a:rPr>
                  <a:t>𝜸</a:t>
                </a:r>
                <a:r>
                  <a:rPr lang="en-IN" sz="3200" b="1" i="0">
                    <a:solidFill>
                      <a:schemeClr val="accent6">
                        <a:lumMod val="40000"/>
                        <a:lumOff val="60000"/>
                      </a:schemeClr>
                    </a:solidFill>
                    <a:latin typeface="Cambria Math" panose="02040503050406030204" pitchFamily="18" charset="0"/>
                    <a:cs typeface="Times New Roman" panose="02020603050405020304" pitchFamily="18" charset="0"/>
                    <a:sym typeface="Wingdings" panose="05000000000000000000" pitchFamily="2" charset="2"/>
                  </a:rPr>
                  <a:t>𝐐</a:t>
                </a:r>
                <a:r>
                  <a:rPr lang="en-US" sz="3200" b="1" dirty="0">
                    <a:solidFill>
                      <a:schemeClr val="accent6">
                        <a:lumMod val="40000"/>
                        <a:lumOff val="60000"/>
                      </a:schemeClr>
                    </a:solidFill>
                    <a:cs typeface="Times New Roman" panose="02020603050405020304" pitchFamily="18" charset="0"/>
                    <a:sym typeface="Wingdings" panose="05000000000000000000" pitchFamily="2" charset="2"/>
                  </a:rPr>
                  <a:t>(st+1, at+1) – Q(st, at))</a:t>
                </a:r>
              </a:p>
              <a:p>
                <a:pPr>
                  <a:lnSpc>
                    <a:spcPct val="150000"/>
                  </a:lnSpc>
                </a:pPr>
                <a:endParaRPr lang="en-IN" sz="1200" dirty="0">
                  <a:solidFill>
                    <a:schemeClr val="accent6">
                      <a:lumMod val="20000"/>
                      <a:lumOff val="80000"/>
                    </a:schemeClr>
                  </a:solidFill>
                  <a:effectLst/>
                  <a:ea typeface="Times New Roman" panose="02020603050405020304" pitchFamily="18" charset="0"/>
                </a:endParaRPr>
              </a:p>
              <a:p>
                <a:pPr>
                  <a:lnSpc>
                    <a:spcPct val="150000"/>
                  </a:lnSpc>
                </a:pPr>
                <a:endParaRPr lang="en-IN" sz="1200" dirty="0">
                  <a:solidFill>
                    <a:schemeClr val="accent6">
                      <a:lumMod val="20000"/>
                      <a:lumOff val="80000"/>
                    </a:schemeClr>
                  </a:solidFill>
                  <a:effectLst/>
                  <a:ea typeface="Times New Roman" panose="02020603050405020304" pitchFamily="18" charset="0"/>
                </a:endParaRPr>
              </a:p>
              <a:p>
                <a:pPr>
                  <a:lnSpc>
                    <a:spcPct val="150000"/>
                  </a:lnSpc>
                </a:pPr>
                <a:r>
                  <a:rPr lang="en-US" sz="1200" dirty="0">
                    <a:solidFill>
                      <a:schemeClr val="accent6">
                        <a:lumMod val="20000"/>
                        <a:lumOff val="80000"/>
                      </a:schemeClr>
                    </a:solidFill>
                    <a:cs typeface="Times New Roman" panose="02020603050405020304" pitchFamily="18" charset="0"/>
                  </a:rPr>
                  <a:t>ANN and deep learning: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200" dirty="0">
                    <a:solidFill>
                      <a:schemeClr val="accent6">
                        <a:lumMod val="20000"/>
                        <a:lumOff val="80000"/>
                      </a:schemeClr>
                    </a:solidFill>
                  </a:rPr>
                  <a:t>Through the use of a Deep Neural Network, we will try to find the optimum weights for which the rewards are maximized. ANN and DNN learn to map states to values or state action pairs to Q values.</a:t>
                </a:r>
              </a:p>
              <a:p>
                <a:pPr>
                  <a:lnSpc>
                    <a:spcPct val="150000"/>
                  </a:lnSpc>
                </a:pPr>
                <a:endParaRPr lang="en-US" sz="1200" dirty="0">
                  <a:solidFill>
                    <a:schemeClr val="accent6">
                      <a:lumMod val="20000"/>
                      <a:lumOff val="80000"/>
                    </a:schemeClr>
                  </a:solidFill>
                  <a:cs typeface="Times New Roman" panose="02020603050405020304" pitchFamily="18" charset="0"/>
                </a:endParaRPr>
              </a:p>
              <a:p>
                <a:pPr>
                  <a:lnSpc>
                    <a:spcPct val="150000"/>
                  </a:lnSpc>
                </a:pPr>
                <a:r>
                  <a:rPr lang="en-US" sz="1200" dirty="0">
                    <a:solidFill>
                      <a:schemeClr val="accent6">
                        <a:lumMod val="20000"/>
                        <a:lumOff val="80000"/>
                      </a:schemeClr>
                    </a:solidFill>
                    <a:cs typeface="Times New Roman" panose="02020603050405020304" pitchFamily="18" charset="0"/>
                  </a:rPr>
                  <a:t>Q-learning and Deep Q learning:</a:t>
                </a:r>
              </a:p>
              <a:p>
                <a:pPr lvl="1">
                  <a:lnSpc>
                    <a:spcPct val="150000"/>
                  </a:lnSpc>
                </a:pPr>
                <a:r>
                  <a:rPr lang="en-US" sz="1200" dirty="0">
                    <a:solidFill>
                      <a:schemeClr val="accent6">
                        <a:lumMod val="20000"/>
                        <a:lumOff val="80000"/>
                      </a:schemeClr>
                    </a:solidFill>
                    <a:effectLst/>
                    <a:ea typeface="Times New Roman" panose="02020603050405020304" pitchFamily="18" charset="0"/>
                  </a:rPr>
                  <a:t>The Q learning</a:t>
                </a:r>
                <a:r>
                  <a:rPr lang="en-US" sz="1200" spc="-5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algorithm</a:t>
                </a:r>
                <a:r>
                  <a:rPr lang="en-US" sz="1200" spc="-3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evaluates</a:t>
                </a:r>
                <a:r>
                  <a:rPr lang="en-US" sz="1200" spc="-4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which</a:t>
                </a:r>
                <a:r>
                  <a:rPr lang="en-US" sz="1200" spc="-3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action</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to take</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based</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on</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Q-value</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(or</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action-value)</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function</a:t>
                </a:r>
              </a:p>
              <a:p>
                <a:pPr lvl="1">
                  <a:lnSpc>
                    <a:spcPct val="150000"/>
                  </a:lnSpc>
                </a:pPr>
                <a:r>
                  <a:rPr lang="en-US" sz="1200" dirty="0">
                    <a:solidFill>
                      <a:schemeClr val="accent6">
                        <a:lumMod val="20000"/>
                        <a:lumOff val="80000"/>
                      </a:schemeClr>
                    </a:solidFill>
                  </a:rPr>
                  <a:t>For each state-action pair (s, a), this algorithm keeps track of a running average of the rewards, R, which the agent gets upon leaving the state s with action a, plus the rewards it expects to earn later. Since the target policy would act optimally, we take the maximum of the Q-value estimates for the next state</a:t>
                </a:r>
                <a:endParaRPr lang="en-IN" sz="1200" dirty="0">
                  <a:solidFill>
                    <a:schemeClr val="accent6">
                      <a:lumMod val="20000"/>
                      <a:lumOff val="80000"/>
                    </a:schemeClr>
                  </a:solidFill>
                </a:endParaRPr>
              </a:p>
              <a:p>
                <a:pPr>
                  <a:lnSpc>
                    <a:spcPct val="150000"/>
                  </a:lnSpc>
                </a:pPr>
                <a:endParaRPr lang="en-US" sz="1200" dirty="0">
                  <a:solidFill>
                    <a:schemeClr val="accent6">
                      <a:lumMod val="20000"/>
                      <a:lumOff val="80000"/>
                    </a:schemeClr>
                  </a:solidFill>
                  <a:cs typeface="Times New Roman" panose="02020603050405020304" pitchFamily="18" charset="0"/>
                </a:endParaRPr>
              </a:p>
              <a:p>
                <a:pPr marL="742950" marR="492760" lvl="1" indent="-285750">
                  <a:lnSpc>
                    <a:spcPct val="150000"/>
                  </a:lnSpc>
                  <a:buSzPts val="1050"/>
                  <a:buFont typeface="Times New Roman" panose="02020603050405020304" pitchFamily="18" charset="0"/>
                  <a:buChar char="•"/>
                  <a:tabLst>
                    <a:tab pos="713105" algn="l"/>
                  </a:tabLst>
                </a:pPr>
                <a:r>
                  <a:rPr lang="en-US" sz="1200" dirty="0">
                    <a:solidFill>
                      <a:schemeClr val="accent6">
                        <a:lumMod val="20000"/>
                        <a:lumOff val="80000"/>
                      </a:schemeClr>
                    </a:solidFill>
                    <a:effectLst/>
                    <a:ea typeface="Times New Roman" panose="02020603050405020304" pitchFamily="18" charset="0"/>
                  </a:rPr>
                  <a:t>In</a:t>
                </a:r>
                <a:r>
                  <a:rPr lang="en-US" sz="1200" spc="5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cases</a:t>
                </a:r>
                <a:r>
                  <a:rPr lang="en-US" sz="1200" spc="6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where</a:t>
                </a:r>
                <a:r>
                  <a:rPr lang="en-US" sz="1200" spc="5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 state and</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action</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space</a:t>
                </a:r>
                <a:r>
                  <a:rPr lang="en-US" sz="1200" spc="6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are large,</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the optimal</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Q-value</a:t>
                </a:r>
                <a:r>
                  <a:rPr lang="en-US" sz="1200" spc="7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table quickly</a:t>
                </a:r>
                <a:r>
                  <a:rPr lang="en-US" sz="1200" spc="-2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becomes computationally</a:t>
                </a:r>
                <a:r>
                  <a:rPr lang="en-US" sz="1200" spc="-6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infeasible.</a:t>
                </a:r>
                <a:endParaRPr lang="en-IN" sz="1200" dirty="0">
                  <a:solidFill>
                    <a:schemeClr val="accent6">
                      <a:lumMod val="20000"/>
                      <a:lumOff val="80000"/>
                    </a:schemeClr>
                  </a:solidFill>
                  <a:effectLst/>
                  <a:ea typeface="Times New Roman" panose="02020603050405020304" pitchFamily="18" charset="0"/>
                </a:endParaRPr>
              </a:p>
              <a:p>
                <a:pPr marL="742950" lvl="1" indent="-285750">
                  <a:lnSpc>
                    <a:spcPct val="150000"/>
                  </a:lnSpc>
                  <a:spcBef>
                    <a:spcPts val="395"/>
                  </a:spcBef>
                  <a:spcAft>
                    <a:spcPts val="0"/>
                  </a:spcAft>
                  <a:buSzPts val="1050"/>
                  <a:buFont typeface="Times New Roman" panose="02020603050405020304" pitchFamily="18" charset="0"/>
                  <a:buChar char="•"/>
                  <a:tabLst>
                    <a:tab pos="711835" algn="l"/>
                  </a:tabLst>
                </a:pPr>
                <a:r>
                  <a:rPr lang="en-US" sz="1200" dirty="0">
                    <a:solidFill>
                      <a:schemeClr val="accent6">
                        <a:lumMod val="20000"/>
                        <a:lumOff val="80000"/>
                      </a:schemeClr>
                    </a:solidFill>
                    <a:effectLst/>
                    <a:ea typeface="Times New Roman" panose="02020603050405020304" pitchFamily="18" charset="0"/>
                  </a:rPr>
                  <a:t>Q-learning</a:t>
                </a:r>
                <a:r>
                  <a:rPr lang="en-US" sz="1200" spc="3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may</a:t>
                </a:r>
                <a:r>
                  <a:rPr lang="en-US" sz="1200" spc="-3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suffer</a:t>
                </a:r>
                <a:r>
                  <a:rPr lang="en-US" sz="1200" spc="20"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from</a:t>
                </a:r>
                <a:r>
                  <a:rPr lang="en-US" sz="1200" spc="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instability</a:t>
                </a:r>
                <a:r>
                  <a:rPr lang="en-US" sz="1200" spc="25" dirty="0">
                    <a:solidFill>
                      <a:schemeClr val="accent6">
                        <a:lumMod val="20000"/>
                        <a:lumOff val="80000"/>
                      </a:schemeClr>
                    </a:solidFill>
                    <a:effectLst/>
                    <a:ea typeface="Times New Roman" panose="02020603050405020304" pitchFamily="18" charset="0"/>
                  </a:rPr>
                  <a:t> </a:t>
                </a:r>
                <a:r>
                  <a:rPr lang="en-US" sz="1200" dirty="0">
                    <a:solidFill>
                      <a:schemeClr val="accent6">
                        <a:lumMod val="20000"/>
                        <a:lumOff val="80000"/>
                      </a:schemeClr>
                    </a:solidFill>
                    <a:effectLst/>
                    <a:ea typeface="Times New Roman" panose="02020603050405020304" pitchFamily="18" charset="0"/>
                  </a:rPr>
                  <a:t>and</a:t>
                </a:r>
                <a:r>
                  <a:rPr lang="en-US" sz="1200" spc="5" dirty="0">
                    <a:solidFill>
                      <a:schemeClr val="accent6">
                        <a:lumMod val="20000"/>
                        <a:lumOff val="80000"/>
                      </a:schemeClr>
                    </a:solidFill>
                    <a:effectLst/>
                    <a:ea typeface="Times New Roman" panose="02020603050405020304" pitchFamily="18" charset="0"/>
                  </a:rPr>
                  <a:t> </a:t>
                </a:r>
                <a:r>
                  <a:rPr lang="en-US" sz="1200" spc="-10" dirty="0">
                    <a:solidFill>
                      <a:schemeClr val="accent6">
                        <a:lumMod val="20000"/>
                        <a:lumOff val="80000"/>
                      </a:schemeClr>
                    </a:solidFill>
                    <a:effectLst/>
                    <a:ea typeface="Times New Roman" panose="02020603050405020304" pitchFamily="18" charset="0"/>
                  </a:rPr>
                  <a:t>divergence.</a:t>
                </a:r>
              </a:p>
              <a:p>
                <a:pPr>
                  <a:lnSpc>
                    <a:spcPct val="150000"/>
                  </a:lnSpc>
                </a:pPr>
                <a:endParaRPr lang="en-US" sz="1200" dirty="0">
                  <a:solidFill>
                    <a:schemeClr val="accent6">
                      <a:lumMod val="20000"/>
                      <a:lumOff val="80000"/>
                    </a:schemeClr>
                  </a:solidFill>
                  <a:cs typeface="Times New Roman" panose="02020603050405020304" pitchFamily="18" charset="0"/>
                </a:endParaRPr>
              </a:p>
              <a:p>
                <a:pPr marL="457200" lvl="1" indent="0">
                  <a:lnSpc>
                    <a:spcPct val="150000"/>
                  </a:lnSpc>
                  <a:spcBef>
                    <a:spcPts val="395"/>
                  </a:spcBef>
                  <a:spcAft>
                    <a:spcPts val="0"/>
                  </a:spcAft>
                  <a:buSzPts val="1050"/>
                  <a:buNone/>
                  <a:tabLst>
                    <a:tab pos="711835" algn="l"/>
                  </a:tabLst>
                </a:pPr>
                <a:r>
                  <a:rPr lang="en-IN" sz="1400" b="1" dirty="0">
                    <a:solidFill>
                      <a:schemeClr val="accent6">
                        <a:lumMod val="40000"/>
                        <a:lumOff val="60000"/>
                      </a:schemeClr>
                    </a:solidFill>
                    <a:ea typeface="Times New Roman" panose="02020603050405020304" pitchFamily="18" charset="0"/>
                  </a:rPr>
                  <a:t>How to overcome the Q learning drawbacks?</a:t>
                </a:r>
                <a:endParaRPr lang="en-IN" sz="1400" b="1" dirty="0">
                  <a:solidFill>
                    <a:schemeClr val="accent6">
                      <a:lumMod val="40000"/>
                      <a:lumOff val="60000"/>
                    </a:schemeClr>
                  </a:solidFill>
                  <a:effectLst/>
                  <a:ea typeface="Times New Roman" panose="02020603050405020304" pitchFamily="18" charset="0"/>
                </a:endParaRPr>
              </a:p>
              <a:p>
                <a:pPr lvl="1">
                  <a:lnSpc>
                    <a:spcPct val="150000"/>
                  </a:lnSpc>
                </a:pPr>
                <a:r>
                  <a:rPr lang="en-IN" sz="1200" dirty="0">
                    <a:solidFill>
                      <a:schemeClr val="accent6">
                        <a:lumMod val="20000"/>
                        <a:lumOff val="80000"/>
                      </a:schemeClr>
                    </a:solidFill>
                  </a:rPr>
                  <a:t>We use ANN parameter ‘</a:t>
                </a:r>
                <a:r>
                  <a:rPr lang="en-IN" sz="1200" i="0">
                    <a:solidFill>
                      <a:schemeClr val="accent6">
                        <a:lumMod val="20000"/>
                        <a:lumOff val="80000"/>
                      </a:schemeClr>
                    </a:solidFill>
                    <a:latin typeface="Cambria Math" panose="02040503050406030204" pitchFamily="18" charset="0"/>
                    <a:ea typeface="Cambria Math" panose="02040503050406030204" pitchFamily="18" charset="0"/>
                  </a:rPr>
                  <a:t>𝜃</a:t>
                </a:r>
                <a:r>
                  <a:rPr lang="en-IN" sz="1200" dirty="0">
                    <a:solidFill>
                      <a:schemeClr val="accent6">
                        <a:lumMod val="20000"/>
                        <a:lumOff val="80000"/>
                      </a:schemeClr>
                    </a:solidFill>
                  </a:rPr>
                  <a:t>’ to solve this problem.</a:t>
                </a:r>
              </a:p>
              <a:p>
                <a:pPr lvl="1">
                  <a:lnSpc>
                    <a:spcPct val="150000"/>
                  </a:lnSpc>
                </a:pPr>
                <a:r>
                  <a:rPr lang="en-US" sz="1200" dirty="0">
                    <a:solidFill>
                      <a:schemeClr val="accent6">
                        <a:lumMod val="20000"/>
                        <a:lumOff val="80000"/>
                      </a:schemeClr>
                    </a:solidFill>
                  </a:rPr>
                  <a:t>The deep Q-learning algorithm approximates the Q-values by learning a set of weights, </a:t>
                </a:r>
                <a:r>
                  <a:rPr lang="el-GR" sz="1200" dirty="0">
                    <a:solidFill>
                      <a:schemeClr val="accent6">
                        <a:lumMod val="20000"/>
                        <a:lumOff val="80000"/>
                      </a:schemeClr>
                    </a:solidFill>
                  </a:rPr>
                  <a:t>θ</a:t>
                </a:r>
                <a:r>
                  <a:rPr lang="en-US" sz="1200" dirty="0">
                    <a:solidFill>
                      <a:schemeClr val="accent6">
                        <a:lumMod val="20000"/>
                        <a:lumOff val="80000"/>
                      </a:schemeClr>
                    </a:solidFill>
                  </a:rPr>
                  <a:t>, of a multilayered deep Q-network that maps states to actions.</a:t>
                </a:r>
                <a:endParaRPr lang="en-IN" sz="1200" dirty="0">
                  <a:solidFill>
                    <a:schemeClr val="accent6">
                      <a:lumMod val="20000"/>
                      <a:lumOff val="80000"/>
                    </a:schemeClr>
                  </a:solidFill>
                </a:endParaRPr>
              </a:p>
              <a:p>
                <a:endParaRPr lang="en-US" dirty="0"/>
              </a:p>
              <a:p>
                <a:r>
                  <a:rPr lang="en-IN" dirty="0"/>
                  <a:t>Why DQN and not QN?</a:t>
                </a:r>
              </a:p>
            </p:txBody>
          </p:sp>
        </mc:Fallback>
      </mc:AlternateContent>
      <p:sp>
        <p:nvSpPr>
          <p:cNvPr id="4" name="Slide Number Placeholder 3"/>
          <p:cNvSpPr>
            <a:spLocks noGrp="1"/>
          </p:cNvSpPr>
          <p:nvPr>
            <p:ph type="sldNum" sz="quarter" idx="5"/>
          </p:nvPr>
        </p:nvSpPr>
        <p:spPr/>
        <p:txBody>
          <a:bodyPr/>
          <a:lstStyle/>
          <a:p>
            <a:fld id="{1734D747-9380-41EE-9946-EC9EC0CA5D1E}" type="slidenum">
              <a:rPr lang="en-US" noProof="0" smtClean="0"/>
              <a:t>11</a:t>
            </a:fld>
            <a:endParaRPr lang="en-US" noProof="0" dirty="0"/>
          </a:p>
        </p:txBody>
      </p:sp>
    </p:spTree>
    <p:extLst>
      <p:ext uri="{BB962C8B-B14F-4D97-AF65-F5344CB8AC3E}">
        <p14:creationId xmlns:p14="http://schemas.microsoft.com/office/powerpoint/2010/main" val="3182748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R="492760" lvl="1">
                  <a:lnSpc>
                    <a:spcPct val="150000"/>
                  </a:lnSpc>
                  <a:buSzPts val="1050"/>
                  <a:tabLst>
                    <a:tab pos="713105" algn="l"/>
                  </a:tabLst>
                </a:pPr>
                <a:r>
                  <a:rPr lang="en-US" sz="2800" dirty="0">
                    <a:solidFill>
                      <a:schemeClr val="accent6">
                        <a:lumMod val="20000"/>
                        <a:lumOff val="80000"/>
                      </a:schemeClr>
                    </a:solidFill>
                  </a:rPr>
                  <a:t>The algorithm aims to greatly improve and stabilize the training procedure of Q-learning through two innovative mechanisms:</a:t>
                </a:r>
              </a:p>
              <a:p>
                <a:pPr marR="492760" lvl="2">
                  <a:lnSpc>
                    <a:spcPct val="150000"/>
                  </a:lnSpc>
                  <a:buSzPts val="1050"/>
                  <a:tabLst>
                    <a:tab pos="713105" algn="l"/>
                  </a:tabLst>
                </a:pPr>
                <a:r>
                  <a:rPr lang="en-US" sz="2600" dirty="0">
                    <a:solidFill>
                      <a:schemeClr val="accent6">
                        <a:lumMod val="20000"/>
                        <a:lumOff val="80000"/>
                      </a:schemeClr>
                    </a:solidFill>
                  </a:rPr>
                  <a:t>Experience Replay</a:t>
                </a:r>
              </a:p>
              <a:p>
                <a:pPr marR="492760" lvl="2">
                  <a:lnSpc>
                    <a:spcPct val="150000"/>
                  </a:lnSpc>
                  <a:buSzPts val="1050"/>
                  <a:tabLst>
                    <a:tab pos="713105" algn="l"/>
                  </a:tabLst>
                </a:pPr>
                <a:r>
                  <a:rPr lang="en-US" sz="2600" dirty="0">
                    <a:solidFill>
                      <a:schemeClr val="accent6">
                        <a:lumMod val="20000"/>
                        <a:lumOff val="80000"/>
                      </a:schemeClr>
                    </a:solidFill>
                  </a:rPr>
                  <a:t>Periodically Updated Target</a:t>
                </a:r>
              </a:p>
              <a:p>
                <a:pPr marR="492760" lvl="2">
                  <a:lnSpc>
                    <a:spcPct val="150000"/>
                  </a:lnSpc>
                  <a:buSzPts val="1050"/>
                  <a:tabLst>
                    <a:tab pos="713105" algn="l"/>
                  </a:tabLst>
                </a:pPr>
                <a:endParaRPr lang="en-US" sz="2600" dirty="0">
                  <a:solidFill>
                    <a:schemeClr val="accent6">
                      <a:lumMod val="20000"/>
                      <a:lumOff val="80000"/>
                    </a:schemeClr>
                  </a:solidFill>
                </a:endParaRPr>
              </a:p>
              <a:p>
                <a:pPr>
                  <a:lnSpc>
                    <a:spcPct val="150000"/>
                  </a:lnSpc>
                </a:pPr>
                <a:r>
                  <a:rPr lang="en-US" sz="2800" b="1" dirty="0">
                    <a:solidFill>
                      <a:schemeClr val="accent6">
                        <a:lumMod val="40000"/>
                        <a:lumOff val="60000"/>
                      </a:schemeClr>
                    </a:solidFill>
                  </a:rPr>
                  <a:t>Experience Replay- </a:t>
                </a:r>
                <a:r>
                  <a:rPr lang="en-US" sz="2400" dirty="0">
                    <a:solidFill>
                      <a:schemeClr val="accent6">
                        <a:lumMod val="20000"/>
                        <a:lumOff val="80000"/>
                      </a:schemeClr>
                    </a:solidFill>
                  </a:rPr>
                  <a:t>Experience replay improves data efficiency, removes correlations in the observation sequences, and smooths over changes in the data distribution.</a:t>
                </a:r>
              </a:p>
              <a:p>
                <a:pPr>
                  <a:lnSpc>
                    <a:spcPct val="150000"/>
                  </a:lnSpc>
                </a:pPr>
                <a:r>
                  <a:rPr lang="en-IN" sz="2800" b="1" dirty="0">
                    <a:solidFill>
                      <a:schemeClr val="accent6">
                        <a:lumMod val="40000"/>
                        <a:lumOff val="60000"/>
                      </a:schemeClr>
                    </a:solidFill>
                  </a:rPr>
                  <a:t>Periodically Updated Target-</a:t>
                </a:r>
                <a:r>
                  <a:rPr lang="en-US" sz="2800" b="1" dirty="0">
                    <a:solidFill>
                      <a:schemeClr val="accent6">
                        <a:lumMod val="40000"/>
                        <a:lumOff val="60000"/>
                      </a:schemeClr>
                    </a:solidFill>
                  </a:rPr>
                  <a:t> </a:t>
                </a:r>
                <a:r>
                  <a:rPr lang="en-US" sz="2400" dirty="0">
                    <a:solidFill>
                      <a:schemeClr val="accent6">
                        <a:lumMod val="20000"/>
                        <a:lumOff val="80000"/>
                      </a:schemeClr>
                    </a:solidFill>
                  </a:rPr>
                  <a:t>This modification makes the training more stable as it over- comes the short-term oscillations.</a:t>
                </a:r>
              </a:p>
              <a:p>
                <a:pPr>
                  <a:lnSpc>
                    <a:spcPct val="150000"/>
                  </a:lnSpc>
                </a:pPr>
                <a:endParaRPr lang="en-US" sz="2400" dirty="0">
                  <a:solidFill>
                    <a:schemeClr val="accent6">
                      <a:lumMod val="20000"/>
                      <a:lumOff val="80000"/>
                    </a:schemeClr>
                  </a:solidFill>
                </a:endParaRPr>
              </a:p>
              <a:p>
                <a:pPr marL="742950" marR="492760" lvl="1" indent="-285750">
                  <a:lnSpc>
                    <a:spcPct val="150000"/>
                  </a:lnSpc>
                  <a:buSzPts val="1050"/>
                  <a:buFont typeface="Times New Roman" panose="02020603050405020304" pitchFamily="18" charset="0"/>
                  <a:buChar char="•"/>
                  <a:tabLst>
                    <a:tab pos="713105" algn="l"/>
                  </a:tabLst>
                </a:pPr>
                <a:r>
                  <a:rPr lang="en-US" sz="2800" dirty="0">
                    <a:solidFill>
                      <a:schemeClr val="accent6">
                        <a:lumMod val="20000"/>
                        <a:lumOff val="80000"/>
                      </a:schemeClr>
                    </a:solidFill>
                  </a:rPr>
                  <a:t>To learn the network parameters, the algorithm applies gradient descent’ to a loss function defined as the squared difference between the DQN's estimate of the target and its estimate of the Q- value of the current state-action pair, Q(s,a:</a:t>
                </a:r>
                <a:r>
                  <a:rPr lang="el-GR" sz="2800" dirty="0">
                    <a:solidFill>
                      <a:schemeClr val="accent6">
                        <a:lumMod val="20000"/>
                        <a:lumOff val="80000"/>
                      </a:schemeClr>
                    </a:solidFill>
                  </a:rPr>
                  <a:t>θ</a:t>
                </a:r>
                <a:r>
                  <a:rPr lang="en-US" sz="2800" dirty="0">
                    <a:solidFill>
                      <a:schemeClr val="accent6">
                        <a:lumMod val="20000"/>
                        <a:lumOff val="80000"/>
                      </a:schemeClr>
                    </a:solidFill>
                  </a:rPr>
                  <a:t>). The loss function is as follows:</a:t>
                </a:r>
              </a:p>
              <a:p>
                <a:pPr marL="914400" marR="492760" lvl="2" indent="0">
                  <a:lnSpc>
                    <a:spcPct val="150000"/>
                  </a:lnSpc>
                  <a:buSzPts val="1050"/>
                  <a:buNone/>
                  <a:tabLst>
                    <a:tab pos="713105" algn="l"/>
                  </a:tabLst>
                </a:pPr>
                <a:r>
                  <a:rPr lang="en-US" sz="3200" b="1" dirty="0">
                    <a:solidFill>
                      <a:schemeClr val="accent6">
                        <a:lumMod val="40000"/>
                        <a:lumOff val="60000"/>
                      </a:schemeClr>
                    </a:solidFill>
                    <a:cs typeface="Times New Roman" panose="02020603050405020304" pitchFamily="18" charset="0"/>
                  </a:rPr>
                  <a:t>L(</a:t>
                </a:r>
                <a14:m>
                  <m:oMath xmlns:m="http://schemas.openxmlformats.org/officeDocument/2006/math">
                    <m:r>
                      <a:rPr lang="en-US" sz="3200" b="1">
                        <a:solidFill>
                          <a:schemeClr val="accent6">
                            <a:lumMod val="40000"/>
                            <a:lumOff val="60000"/>
                          </a:schemeClr>
                        </a:solidFill>
                        <a:latin typeface="Cambria Math" panose="02040503050406030204" pitchFamily="18" charset="0"/>
                        <a:cs typeface="Times New Roman" panose="02020603050405020304" pitchFamily="18" charset="0"/>
                      </a:rPr>
                      <m:t>𝜽</m:t>
                    </m:r>
                    <m:r>
                      <a:rPr lang="en-IN" sz="3200" b="1">
                        <a:solidFill>
                          <a:schemeClr val="accent6">
                            <a:lumMod val="40000"/>
                            <a:lumOff val="60000"/>
                          </a:schemeClr>
                        </a:solidFill>
                        <a:latin typeface="Cambria Math" panose="02040503050406030204" pitchFamily="18" charset="0"/>
                        <a:cs typeface="Times New Roman" panose="02020603050405020304" pitchFamily="18" charset="0"/>
                      </a:rPr>
                      <m:t>𝐢</m:t>
                    </m:r>
                  </m:oMath>
                </a14:m>
                <a:r>
                  <a:rPr lang="en-US" sz="3200" b="1" dirty="0">
                    <a:solidFill>
                      <a:schemeClr val="accent6">
                        <a:lumMod val="40000"/>
                        <a:lumOff val="60000"/>
                      </a:schemeClr>
                    </a:solidFill>
                    <a:cs typeface="Times New Roman" panose="02020603050405020304" pitchFamily="18" charset="0"/>
                  </a:rPr>
                  <a:t>) = E[(r + </a:t>
                </a:r>
                <a14:m>
                  <m:oMath xmlns:m="http://schemas.openxmlformats.org/officeDocument/2006/math">
                    <m:r>
                      <a:rPr lang="en-US" sz="3200" b="1">
                        <a:solidFill>
                          <a:schemeClr val="accent6">
                            <a:lumMod val="40000"/>
                            <a:lumOff val="60000"/>
                          </a:schemeClr>
                        </a:solidFill>
                        <a:latin typeface="Cambria Math" panose="02040503050406030204" pitchFamily="18" charset="0"/>
                        <a:cs typeface="Times New Roman" panose="02020603050405020304" pitchFamily="18" charset="0"/>
                      </a:rPr>
                      <m:t>𝜸</m:t>
                    </m:r>
                  </m:oMath>
                </a14:m>
                <a:r>
                  <a:rPr lang="en-US" sz="3200" b="1" dirty="0">
                    <a:solidFill>
                      <a:schemeClr val="accent6">
                        <a:lumMod val="40000"/>
                        <a:lumOff val="60000"/>
                      </a:schemeClr>
                    </a:solidFill>
                    <a:cs typeface="Times New Roman" panose="02020603050405020304" pitchFamily="18" charset="0"/>
                  </a:rPr>
                  <a:t>maxQ(s’, a’; </a:t>
                </a:r>
                <a14:m>
                  <m:oMath xmlns:m="http://schemas.openxmlformats.org/officeDocument/2006/math">
                    <m:r>
                      <a:rPr lang="en-US" sz="3200" b="1">
                        <a:solidFill>
                          <a:schemeClr val="accent6">
                            <a:lumMod val="40000"/>
                            <a:lumOff val="60000"/>
                          </a:schemeClr>
                        </a:solidFill>
                        <a:latin typeface="Cambria Math" panose="02040503050406030204" pitchFamily="18" charset="0"/>
                        <a:cs typeface="Times New Roman" panose="02020603050405020304" pitchFamily="18" charset="0"/>
                      </a:rPr>
                      <m:t>𝜽</m:t>
                    </m:r>
                  </m:oMath>
                </a14:m>
                <a:r>
                  <a:rPr lang="en-US" sz="3200" b="1" dirty="0">
                    <a:solidFill>
                      <a:schemeClr val="accent6">
                        <a:lumMod val="40000"/>
                        <a:lumOff val="60000"/>
                      </a:schemeClr>
                    </a:solidFill>
                    <a:cs typeface="Times New Roman" panose="02020603050405020304" pitchFamily="18" charset="0"/>
                  </a:rPr>
                  <a:t>i-1) – Q(s, a; </a:t>
                </a:r>
                <a14:m>
                  <m:oMath xmlns:m="http://schemas.openxmlformats.org/officeDocument/2006/math">
                    <m:r>
                      <a:rPr lang="en-US" sz="3200" b="1">
                        <a:solidFill>
                          <a:schemeClr val="accent6">
                            <a:lumMod val="40000"/>
                            <a:lumOff val="60000"/>
                          </a:schemeClr>
                        </a:solidFill>
                        <a:latin typeface="Cambria Math" panose="02040503050406030204" pitchFamily="18" charset="0"/>
                        <a:cs typeface="Times New Roman" panose="02020603050405020304" pitchFamily="18" charset="0"/>
                      </a:rPr>
                      <m:t>𝜽</m:t>
                    </m:r>
                  </m:oMath>
                </a14:m>
                <a:r>
                  <a:rPr lang="en-US" sz="3200" b="1" dirty="0">
                    <a:solidFill>
                      <a:schemeClr val="accent6">
                        <a:lumMod val="40000"/>
                        <a:lumOff val="60000"/>
                      </a:schemeClr>
                    </a:solidFill>
                    <a:cs typeface="Times New Roman" panose="02020603050405020304" pitchFamily="18" charset="0"/>
                  </a:rPr>
                  <a:t>i))2</a:t>
                </a:r>
                <a:endParaRPr lang="en-IN" sz="2400" dirty="0">
                  <a:solidFill>
                    <a:schemeClr val="accent6">
                      <a:lumMod val="20000"/>
                      <a:lumOff val="80000"/>
                    </a:schemeClr>
                  </a:solidFill>
                </a:endParaRPr>
              </a:p>
              <a:p>
                <a:pPr marR="492760" lvl="2">
                  <a:lnSpc>
                    <a:spcPct val="150000"/>
                  </a:lnSpc>
                  <a:buSzPts val="1050"/>
                  <a:tabLst>
                    <a:tab pos="713105" algn="l"/>
                  </a:tabLst>
                </a:pPr>
                <a:endParaRPr lang="en-US" sz="2600" dirty="0">
                  <a:solidFill>
                    <a:schemeClr val="accent6">
                      <a:lumMod val="20000"/>
                      <a:lumOff val="80000"/>
                    </a:schemeClr>
                  </a:solidFill>
                </a:endParaRPr>
              </a:p>
              <a:p>
                <a:endParaRPr lang="en-IN" dirty="0"/>
              </a:p>
            </p:txBody>
          </p:sp>
        </mc:Choice>
        <mc:Fallback xmlns="">
          <p:sp>
            <p:nvSpPr>
              <p:cNvPr id="3" name="Notes Placeholder 2"/>
              <p:cNvSpPr>
                <a:spLocks noGrp="1"/>
              </p:cNvSpPr>
              <p:nvPr>
                <p:ph type="body" idx="1"/>
              </p:nvPr>
            </p:nvSpPr>
            <p:spPr/>
            <p:txBody>
              <a:bodyPr/>
              <a:lstStyle/>
              <a:p>
                <a:pPr marR="492760" lvl="1">
                  <a:lnSpc>
                    <a:spcPct val="150000"/>
                  </a:lnSpc>
                  <a:buSzPts val="1050"/>
                  <a:tabLst>
                    <a:tab pos="713105" algn="l"/>
                  </a:tabLst>
                </a:pPr>
                <a:r>
                  <a:rPr lang="en-US" sz="2800" dirty="0">
                    <a:solidFill>
                      <a:schemeClr val="accent6">
                        <a:lumMod val="20000"/>
                        <a:lumOff val="80000"/>
                      </a:schemeClr>
                    </a:solidFill>
                  </a:rPr>
                  <a:t>The algorithm aims to greatly improve and stabilize the training procedure of Q-learning through two innovative mechanisms:</a:t>
                </a:r>
              </a:p>
              <a:p>
                <a:pPr marR="492760" lvl="2">
                  <a:lnSpc>
                    <a:spcPct val="150000"/>
                  </a:lnSpc>
                  <a:buSzPts val="1050"/>
                  <a:tabLst>
                    <a:tab pos="713105" algn="l"/>
                  </a:tabLst>
                </a:pPr>
                <a:r>
                  <a:rPr lang="en-US" sz="2600" dirty="0">
                    <a:solidFill>
                      <a:schemeClr val="accent6">
                        <a:lumMod val="20000"/>
                        <a:lumOff val="80000"/>
                      </a:schemeClr>
                    </a:solidFill>
                  </a:rPr>
                  <a:t>Experience Replay</a:t>
                </a:r>
              </a:p>
              <a:p>
                <a:pPr marR="492760" lvl="2">
                  <a:lnSpc>
                    <a:spcPct val="150000"/>
                  </a:lnSpc>
                  <a:buSzPts val="1050"/>
                  <a:tabLst>
                    <a:tab pos="713105" algn="l"/>
                  </a:tabLst>
                </a:pPr>
                <a:r>
                  <a:rPr lang="en-US" sz="2600" dirty="0">
                    <a:solidFill>
                      <a:schemeClr val="accent6">
                        <a:lumMod val="20000"/>
                        <a:lumOff val="80000"/>
                      </a:schemeClr>
                    </a:solidFill>
                  </a:rPr>
                  <a:t>Periodically Updated Target</a:t>
                </a:r>
              </a:p>
              <a:p>
                <a:pPr marR="492760" lvl="2">
                  <a:lnSpc>
                    <a:spcPct val="150000"/>
                  </a:lnSpc>
                  <a:buSzPts val="1050"/>
                  <a:tabLst>
                    <a:tab pos="713105" algn="l"/>
                  </a:tabLst>
                </a:pPr>
                <a:endParaRPr lang="en-US" sz="2600" dirty="0">
                  <a:solidFill>
                    <a:schemeClr val="accent6">
                      <a:lumMod val="20000"/>
                      <a:lumOff val="80000"/>
                    </a:schemeClr>
                  </a:solidFill>
                </a:endParaRPr>
              </a:p>
              <a:p>
                <a:pPr>
                  <a:lnSpc>
                    <a:spcPct val="150000"/>
                  </a:lnSpc>
                </a:pPr>
                <a:r>
                  <a:rPr lang="en-US" sz="2800" b="1" dirty="0">
                    <a:solidFill>
                      <a:schemeClr val="accent6">
                        <a:lumMod val="40000"/>
                        <a:lumOff val="60000"/>
                      </a:schemeClr>
                    </a:solidFill>
                  </a:rPr>
                  <a:t>Experience Replay- </a:t>
                </a:r>
                <a:r>
                  <a:rPr lang="en-US" sz="2400" dirty="0">
                    <a:solidFill>
                      <a:schemeClr val="accent6">
                        <a:lumMod val="20000"/>
                        <a:lumOff val="80000"/>
                      </a:schemeClr>
                    </a:solidFill>
                  </a:rPr>
                  <a:t>Experience replay improves data efficiency, removes correlations in the observation sequences, and smooths over changes in the data distribution.</a:t>
                </a:r>
              </a:p>
              <a:p>
                <a:pPr>
                  <a:lnSpc>
                    <a:spcPct val="150000"/>
                  </a:lnSpc>
                </a:pPr>
                <a:r>
                  <a:rPr lang="en-IN" sz="2800" b="1" dirty="0">
                    <a:solidFill>
                      <a:schemeClr val="accent6">
                        <a:lumMod val="40000"/>
                        <a:lumOff val="60000"/>
                      </a:schemeClr>
                    </a:solidFill>
                  </a:rPr>
                  <a:t>Periodically Updated Target-</a:t>
                </a:r>
                <a:r>
                  <a:rPr lang="en-US" sz="2800" b="1" dirty="0">
                    <a:solidFill>
                      <a:schemeClr val="accent6">
                        <a:lumMod val="40000"/>
                        <a:lumOff val="60000"/>
                      </a:schemeClr>
                    </a:solidFill>
                  </a:rPr>
                  <a:t> </a:t>
                </a:r>
                <a:r>
                  <a:rPr lang="en-US" sz="2400" dirty="0">
                    <a:solidFill>
                      <a:schemeClr val="accent6">
                        <a:lumMod val="20000"/>
                        <a:lumOff val="80000"/>
                      </a:schemeClr>
                    </a:solidFill>
                  </a:rPr>
                  <a:t>This modification makes the training more stable as it over- comes the short-term oscillations.</a:t>
                </a:r>
              </a:p>
              <a:p>
                <a:pPr>
                  <a:lnSpc>
                    <a:spcPct val="150000"/>
                  </a:lnSpc>
                </a:pPr>
                <a:endParaRPr lang="en-US" sz="2400" dirty="0">
                  <a:solidFill>
                    <a:schemeClr val="accent6">
                      <a:lumMod val="20000"/>
                      <a:lumOff val="80000"/>
                    </a:schemeClr>
                  </a:solidFill>
                </a:endParaRPr>
              </a:p>
              <a:p>
                <a:pPr marL="742950" marR="492760" lvl="1" indent="-285750">
                  <a:lnSpc>
                    <a:spcPct val="150000"/>
                  </a:lnSpc>
                  <a:buSzPts val="1050"/>
                  <a:buFont typeface="Times New Roman" panose="02020603050405020304" pitchFamily="18" charset="0"/>
                  <a:buChar char="•"/>
                  <a:tabLst>
                    <a:tab pos="713105" algn="l"/>
                  </a:tabLst>
                </a:pPr>
                <a:r>
                  <a:rPr lang="en-US" sz="2800" dirty="0">
                    <a:solidFill>
                      <a:schemeClr val="accent6">
                        <a:lumMod val="20000"/>
                        <a:lumOff val="80000"/>
                      </a:schemeClr>
                    </a:solidFill>
                  </a:rPr>
                  <a:t>To learn the network parameters, the algorithm applies gradient descent’ to a loss function defined as the squared difference between the DQN's estimate of the target and its estimate of the Q- value of the current state-action pair, Q(s,a:</a:t>
                </a:r>
                <a:r>
                  <a:rPr lang="el-GR" sz="2800" dirty="0">
                    <a:solidFill>
                      <a:schemeClr val="accent6">
                        <a:lumMod val="20000"/>
                        <a:lumOff val="80000"/>
                      </a:schemeClr>
                    </a:solidFill>
                  </a:rPr>
                  <a:t>θ</a:t>
                </a:r>
                <a:r>
                  <a:rPr lang="en-US" sz="2800" dirty="0">
                    <a:solidFill>
                      <a:schemeClr val="accent6">
                        <a:lumMod val="20000"/>
                        <a:lumOff val="80000"/>
                      </a:schemeClr>
                    </a:solidFill>
                  </a:rPr>
                  <a:t>). The loss function is as follows:</a:t>
                </a:r>
              </a:p>
              <a:p>
                <a:pPr marL="914400" marR="492760" lvl="2" indent="0">
                  <a:lnSpc>
                    <a:spcPct val="150000"/>
                  </a:lnSpc>
                  <a:buSzPts val="1050"/>
                  <a:buNone/>
                  <a:tabLst>
                    <a:tab pos="713105" algn="l"/>
                  </a:tabLst>
                </a:pPr>
                <a:r>
                  <a:rPr lang="en-US" sz="3200" b="1" dirty="0">
                    <a:solidFill>
                      <a:schemeClr val="accent6">
                        <a:lumMod val="40000"/>
                        <a:lumOff val="60000"/>
                      </a:schemeClr>
                    </a:solidFill>
                    <a:cs typeface="Times New Roman" panose="02020603050405020304" pitchFamily="18" charset="0"/>
                  </a:rPr>
                  <a:t>L(</a:t>
                </a:r>
                <a:r>
                  <a:rPr lang="en-US" sz="3200" b="1" i="0">
                    <a:solidFill>
                      <a:schemeClr val="accent6">
                        <a:lumMod val="40000"/>
                        <a:lumOff val="60000"/>
                      </a:schemeClr>
                    </a:solidFill>
                    <a:latin typeface="Cambria Math" panose="02040503050406030204" pitchFamily="18" charset="0"/>
                    <a:cs typeface="Times New Roman" panose="02020603050405020304" pitchFamily="18" charset="0"/>
                  </a:rPr>
                  <a:t>𝜽</a:t>
                </a:r>
                <a:r>
                  <a:rPr lang="en-IN" sz="3200" b="1" i="0">
                    <a:solidFill>
                      <a:schemeClr val="accent6">
                        <a:lumMod val="40000"/>
                        <a:lumOff val="60000"/>
                      </a:schemeClr>
                    </a:solidFill>
                    <a:latin typeface="Cambria Math" panose="02040503050406030204" pitchFamily="18" charset="0"/>
                    <a:cs typeface="Times New Roman" panose="02020603050405020304" pitchFamily="18" charset="0"/>
                  </a:rPr>
                  <a:t>𝐢</a:t>
                </a:r>
                <a:r>
                  <a:rPr lang="en-US" sz="3200" b="1" dirty="0">
                    <a:solidFill>
                      <a:schemeClr val="accent6">
                        <a:lumMod val="40000"/>
                        <a:lumOff val="60000"/>
                      </a:schemeClr>
                    </a:solidFill>
                    <a:cs typeface="Times New Roman" panose="02020603050405020304" pitchFamily="18" charset="0"/>
                  </a:rPr>
                  <a:t>) = E[(r + </a:t>
                </a:r>
                <a:r>
                  <a:rPr lang="en-US" sz="3200" b="1" i="0">
                    <a:solidFill>
                      <a:schemeClr val="accent6">
                        <a:lumMod val="40000"/>
                        <a:lumOff val="60000"/>
                      </a:schemeClr>
                    </a:solidFill>
                    <a:latin typeface="Cambria Math" panose="02040503050406030204" pitchFamily="18" charset="0"/>
                    <a:cs typeface="Times New Roman" panose="02020603050405020304" pitchFamily="18" charset="0"/>
                  </a:rPr>
                  <a:t>𝜸</a:t>
                </a:r>
                <a:r>
                  <a:rPr lang="en-US" sz="3200" b="1" dirty="0">
                    <a:solidFill>
                      <a:schemeClr val="accent6">
                        <a:lumMod val="40000"/>
                        <a:lumOff val="60000"/>
                      </a:schemeClr>
                    </a:solidFill>
                    <a:cs typeface="Times New Roman" panose="02020603050405020304" pitchFamily="18" charset="0"/>
                  </a:rPr>
                  <a:t>maxQ(s’, a’; </a:t>
                </a:r>
                <a:r>
                  <a:rPr lang="en-US" sz="3200" b="1" i="0">
                    <a:solidFill>
                      <a:schemeClr val="accent6">
                        <a:lumMod val="40000"/>
                        <a:lumOff val="60000"/>
                      </a:schemeClr>
                    </a:solidFill>
                    <a:latin typeface="Cambria Math" panose="02040503050406030204" pitchFamily="18" charset="0"/>
                    <a:cs typeface="Times New Roman" panose="02020603050405020304" pitchFamily="18" charset="0"/>
                  </a:rPr>
                  <a:t>𝜽</a:t>
                </a:r>
                <a:r>
                  <a:rPr lang="en-US" sz="3200" b="1" dirty="0">
                    <a:solidFill>
                      <a:schemeClr val="accent6">
                        <a:lumMod val="40000"/>
                        <a:lumOff val="60000"/>
                      </a:schemeClr>
                    </a:solidFill>
                    <a:cs typeface="Times New Roman" panose="02020603050405020304" pitchFamily="18" charset="0"/>
                  </a:rPr>
                  <a:t>i-1) – Q(s, a; </a:t>
                </a:r>
                <a:r>
                  <a:rPr lang="en-US" sz="3200" b="1" i="0">
                    <a:solidFill>
                      <a:schemeClr val="accent6">
                        <a:lumMod val="40000"/>
                        <a:lumOff val="60000"/>
                      </a:schemeClr>
                    </a:solidFill>
                    <a:latin typeface="Cambria Math" panose="02040503050406030204" pitchFamily="18" charset="0"/>
                    <a:cs typeface="Times New Roman" panose="02020603050405020304" pitchFamily="18" charset="0"/>
                  </a:rPr>
                  <a:t>𝜽</a:t>
                </a:r>
                <a:r>
                  <a:rPr lang="en-US" sz="3200" b="1" dirty="0">
                    <a:solidFill>
                      <a:schemeClr val="accent6">
                        <a:lumMod val="40000"/>
                        <a:lumOff val="60000"/>
                      </a:schemeClr>
                    </a:solidFill>
                    <a:cs typeface="Times New Roman" panose="02020603050405020304" pitchFamily="18" charset="0"/>
                  </a:rPr>
                  <a:t>i))2</a:t>
                </a:r>
                <a:endParaRPr lang="en-IN" sz="2400" dirty="0">
                  <a:solidFill>
                    <a:schemeClr val="accent6">
                      <a:lumMod val="20000"/>
                      <a:lumOff val="80000"/>
                    </a:schemeClr>
                  </a:solidFill>
                </a:endParaRPr>
              </a:p>
              <a:p>
                <a:pPr marR="492760" lvl="2">
                  <a:lnSpc>
                    <a:spcPct val="150000"/>
                  </a:lnSpc>
                  <a:buSzPts val="1050"/>
                  <a:tabLst>
                    <a:tab pos="713105" algn="l"/>
                  </a:tabLst>
                </a:pPr>
                <a:endParaRPr lang="en-US" sz="2600" dirty="0">
                  <a:solidFill>
                    <a:schemeClr val="accent6">
                      <a:lumMod val="20000"/>
                      <a:lumOff val="80000"/>
                    </a:schemeClr>
                  </a:solidFill>
                </a:endParaRPr>
              </a:p>
              <a:p>
                <a:endParaRPr lang="en-IN" dirty="0"/>
              </a:p>
            </p:txBody>
          </p:sp>
        </mc:Fallback>
      </mc:AlternateContent>
      <p:sp>
        <p:nvSpPr>
          <p:cNvPr id="4" name="Slide Number Placeholder 3"/>
          <p:cNvSpPr>
            <a:spLocks noGrp="1"/>
          </p:cNvSpPr>
          <p:nvPr>
            <p:ph type="sldNum" sz="quarter" idx="5"/>
          </p:nvPr>
        </p:nvSpPr>
        <p:spPr/>
        <p:txBody>
          <a:bodyPr/>
          <a:lstStyle/>
          <a:p>
            <a:fld id="{1734D747-9380-41EE-9946-EC9EC0CA5D1E}" type="slidenum">
              <a:rPr lang="en-US" noProof="0" smtClean="0"/>
              <a:t>12</a:t>
            </a:fld>
            <a:endParaRPr lang="en-US" noProof="0" dirty="0"/>
          </a:p>
        </p:txBody>
      </p:sp>
    </p:spTree>
    <p:extLst>
      <p:ext uri="{BB962C8B-B14F-4D97-AF65-F5344CB8AC3E}">
        <p14:creationId xmlns:p14="http://schemas.microsoft.com/office/powerpoint/2010/main" val="3535582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13</a:t>
            </a:fld>
            <a:endParaRPr lang="en-US" noProof="0" dirty="0"/>
          </a:p>
        </p:txBody>
      </p:sp>
    </p:spTree>
    <p:extLst>
      <p:ext uri="{BB962C8B-B14F-4D97-AF65-F5344CB8AC3E}">
        <p14:creationId xmlns:p14="http://schemas.microsoft.com/office/powerpoint/2010/main" val="3672717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14</a:t>
            </a:fld>
            <a:endParaRPr lang="en-US" noProof="0" dirty="0"/>
          </a:p>
        </p:txBody>
      </p:sp>
    </p:spTree>
    <p:extLst>
      <p:ext uri="{BB962C8B-B14F-4D97-AF65-F5344CB8AC3E}">
        <p14:creationId xmlns:p14="http://schemas.microsoft.com/office/powerpoint/2010/main" val="1172666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dirty="0"/>
              <a:t>Click icon to add picture</a:t>
            </a:r>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dirty="0"/>
              <a:t>Click icon to add picture</a:t>
            </a:r>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dirty="0"/>
              <a:t>Click icon to add picture</a:t>
            </a:r>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dirty="0"/>
              <a:t>Click icon to add picture</a:t>
            </a:r>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dirty="0"/>
              <a:t>Click icon to add picture</a:t>
            </a:r>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2.jp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3.xml"/><Relationship Id="rId12" Type="http://schemas.microsoft.com/office/2007/relationships/diagramDrawing" Target="../diagrams/drawing4.xml"/><Relationship Id="rId17" Type="http://schemas.openxmlformats.org/officeDocument/2006/relationships/image" Target="../media/image2.jpg"/><Relationship Id="rId2" Type="http://schemas.openxmlformats.org/officeDocument/2006/relationships/notesSlide" Target="../notesSlides/notesSlide7.xml"/><Relationship Id="rId16" Type="http://schemas.openxmlformats.org/officeDocument/2006/relationships/diagramColors" Target="../diagrams/colors4.xml"/><Relationship Id="rId1" Type="http://schemas.openxmlformats.org/officeDocument/2006/relationships/slideLayout" Target="../slideLayouts/slideLayout9.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7.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8.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jp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jp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2.jpg"/><Relationship Id="rId5" Type="http://schemas.openxmlformats.org/officeDocument/2006/relationships/image" Target="../media/image20.jpe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jp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2.gif"/><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3.gif"/><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gi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260074" y="2131997"/>
            <a:ext cx="8952457" cy="1848050"/>
          </a:xfrm>
        </p:spPr>
        <p:txBody>
          <a:bodyPr/>
          <a:lstStyle/>
          <a:p>
            <a:pPr algn="r"/>
            <a:r>
              <a:rPr lang="en-IN" sz="4400" dirty="0">
                <a:solidFill>
                  <a:srgbClr val="92D050"/>
                </a:solidFill>
              </a:rPr>
              <a:t>REINFORCEMENT LEARNING-BASED TRADING STRATEGY</a:t>
            </a:r>
            <a:br>
              <a:rPr lang="en-IN" sz="4400" dirty="0">
                <a:solidFill>
                  <a:schemeClr val="accent2">
                    <a:lumMod val="20000"/>
                    <a:lumOff val="80000"/>
                  </a:schemeClr>
                </a:solidFill>
              </a:rPr>
            </a:br>
            <a:br>
              <a:rPr lang="en-IN" sz="4400" b="0" dirty="0">
                <a:solidFill>
                  <a:srgbClr val="D2FEE8"/>
                </a:solidFill>
              </a:rPr>
            </a:br>
            <a:br>
              <a:rPr lang="en-IN" sz="4400" b="0" dirty="0">
                <a:solidFill>
                  <a:srgbClr val="D2FEE8"/>
                </a:solidFill>
              </a:rPr>
            </a:br>
            <a:r>
              <a:rPr lang="en-IN" sz="3600" b="0" dirty="0">
                <a:solidFill>
                  <a:srgbClr val="D2FEE8"/>
                </a:solidFill>
              </a:rPr>
              <a:t>	</a:t>
            </a:r>
            <a:endParaRPr lang="en-US" sz="3600" b="0" dirty="0">
              <a:solidFill>
                <a:srgbClr val="D2FEE8"/>
              </a:solidFill>
            </a:endParaRPr>
          </a:p>
        </p:txBody>
      </p:sp>
      <p:sp>
        <p:nvSpPr>
          <p:cNvPr id="3" name="TextBox 2">
            <a:extLst>
              <a:ext uri="{FF2B5EF4-FFF2-40B4-BE49-F238E27FC236}">
                <a16:creationId xmlns:a16="http://schemas.microsoft.com/office/drawing/2014/main" id="{B1F822D4-CFFC-87D9-DCAE-235C6D91A36A}"/>
              </a:ext>
            </a:extLst>
          </p:cNvPr>
          <p:cNvSpPr txBox="1"/>
          <p:nvPr/>
        </p:nvSpPr>
        <p:spPr>
          <a:xfrm>
            <a:off x="1573076" y="3363152"/>
            <a:ext cx="4129081" cy="3416320"/>
          </a:xfrm>
          <a:prstGeom prst="rect">
            <a:avLst/>
          </a:prstGeom>
          <a:noFill/>
        </p:spPr>
        <p:txBody>
          <a:bodyPr wrap="square" rtlCol="0">
            <a:spAutoFit/>
          </a:bodyPr>
          <a:lstStyle/>
          <a:p>
            <a:r>
              <a:rPr lang="en-IN" sz="2400" b="1" dirty="0">
                <a:solidFill>
                  <a:srgbClr val="D2FEE8"/>
                </a:solidFill>
                <a:latin typeface="Times New Roman" panose="02020603050405020304" pitchFamily="18" charset="0"/>
                <a:cs typeface="Times New Roman" panose="02020603050405020304" pitchFamily="18" charset="0"/>
              </a:rPr>
              <a:t>Presented by</a:t>
            </a:r>
          </a:p>
          <a:p>
            <a:endParaRPr lang="en-IN" sz="2400" b="0" dirty="0">
              <a:solidFill>
                <a:srgbClr val="D2FEE8"/>
              </a:solidFill>
              <a:latin typeface="Times New Roman" panose="02020603050405020304" pitchFamily="18" charset="0"/>
              <a:cs typeface="Times New Roman" panose="02020603050405020304" pitchFamily="18" charset="0"/>
            </a:endParaRPr>
          </a:p>
          <a:p>
            <a:r>
              <a:rPr lang="en-IN" sz="2400" b="0" dirty="0">
                <a:solidFill>
                  <a:srgbClr val="D2FEE8"/>
                </a:solidFill>
                <a:latin typeface="Times New Roman" panose="02020603050405020304" pitchFamily="18" charset="0"/>
                <a:cs typeface="Times New Roman" panose="02020603050405020304" pitchFamily="18" charset="0"/>
              </a:rPr>
              <a:t>Ally </a:t>
            </a:r>
            <a:r>
              <a:rPr lang="en-IN" sz="2400" b="0" dirty="0" err="1">
                <a:solidFill>
                  <a:srgbClr val="D2FEE8"/>
                </a:solidFill>
                <a:latin typeface="Times New Roman" panose="02020603050405020304" pitchFamily="18" charset="0"/>
                <a:cs typeface="Times New Roman" panose="02020603050405020304" pitchFamily="18" charset="0"/>
              </a:rPr>
              <a:t>Saha</a:t>
            </a:r>
            <a:r>
              <a:rPr lang="en-IN" sz="2400" b="0" dirty="0">
                <a:solidFill>
                  <a:srgbClr val="D2FEE8"/>
                </a:solidFill>
                <a:latin typeface="Times New Roman" panose="02020603050405020304" pitchFamily="18" charset="0"/>
                <a:cs typeface="Times New Roman" panose="02020603050405020304" pitchFamily="18" charset="0"/>
              </a:rPr>
              <a:t>		</a:t>
            </a:r>
            <a:br>
              <a:rPr lang="en-IN" sz="2400" b="0" dirty="0">
                <a:solidFill>
                  <a:srgbClr val="D2FEE8"/>
                </a:solidFill>
                <a:latin typeface="Times New Roman" panose="02020603050405020304" pitchFamily="18" charset="0"/>
                <a:cs typeface="Times New Roman" panose="02020603050405020304" pitchFamily="18" charset="0"/>
              </a:rPr>
            </a:br>
            <a:r>
              <a:rPr lang="en-IN" sz="2400" b="0" dirty="0" err="1">
                <a:solidFill>
                  <a:srgbClr val="D2FEE8"/>
                </a:solidFill>
                <a:latin typeface="Times New Roman" panose="02020603050405020304" pitchFamily="18" charset="0"/>
                <a:cs typeface="Times New Roman" panose="02020603050405020304" pitchFamily="18" charset="0"/>
              </a:rPr>
              <a:t>Antarlin</a:t>
            </a:r>
            <a:r>
              <a:rPr lang="en-IN" sz="2400" b="0" dirty="0">
                <a:solidFill>
                  <a:srgbClr val="D2FEE8"/>
                </a:solidFill>
                <a:latin typeface="Times New Roman" panose="02020603050405020304" pitchFamily="18" charset="0"/>
                <a:cs typeface="Times New Roman" panose="02020603050405020304" pitchFamily="18" charset="0"/>
              </a:rPr>
              <a:t> Chanda		</a:t>
            </a:r>
            <a:br>
              <a:rPr lang="en-IN" sz="2400" b="0" dirty="0">
                <a:solidFill>
                  <a:srgbClr val="D2FEE8"/>
                </a:solidFill>
                <a:latin typeface="Times New Roman" panose="02020603050405020304" pitchFamily="18" charset="0"/>
                <a:cs typeface="Times New Roman" panose="02020603050405020304" pitchFamily="18" charset="0"/>
              </a:rPr>
            </a:br>
            <a:r>
              <a:rPr lang="en-IN" sz="2400" b="0" dirty="0" err="1">
                <a:solidFill>
                  <a:srgbClr val="D2FEE8"/>
                </a:solidFill>
                <a:latin typeface="Times New Roman" panose="02020603050405020304" pitchFamily="18" charset="0"/>
                <a:cs typeface="Times New Roman" panose="02020603050405020304" pitchFamily="18" charset="0"/>
              </a:rPr>
              <a:t>Gulivindala</a:t>
            </a:r>
            <a:r>
              <a:rPr lang="en-IN" sz="2400" b="0" dirty="0">
                <a:solidFill>
                  <a:srgbClr val="D2FEE8"/>
                </a:solidFill>
                <a:latin typeface="Times New Roman" panose="02020603050405020304" pitchFamily="18" charset="0"/>
                <a:cs typeface="Times New Roman" panose="02020603050405020304" pitchFamily="18" charset="0"/>
              </a:rPr>
              <a:t> Naveen Kumar</a:t>
            </a:r>
            <a:br>
              <a:rPr lang="en-IN" sz="2400" b="0" dirty="0">
                <a:solidFill>
                  <a:srgbClr val="D2FEE8"/>
                </a:solidFill>
                <a:latin typeface="Times New Roman" panose="02020603050405020304" pitchFamily="18" charset="0"/>
                <a:cs typeface="Times New Roman" panose="02020603050405020304" pitchFamily="18" charset="0"/>
              </a:rPr>
            </a:br>
            <a:r>
              <a:rPr lang="en-IN" sz="2400" b="0" dirty="0">
                <a:solidFill>
                  <a:srgbClr val="D2FEE8"/>
                </a:solidFill>
                <a:latin typeface="Times New Roman" panose="02020603050405020304" pitchFamily="18" charset="0"/>
                <a:cs typeface="Times New Roman" panose="02020603050405020304" pitchFamily="18" charset="0"/>
              </a:rPr>
              <a:t>Harendra Sai Nath Lella	</a:t>
            </a:r>
            <a:br>
              <a:rPr lang="en-IN" sz="2400" b="0" dirty="0">
                <a:solidFill>
                  <a:srgbClr val="D2FEE8"/>
                </a:solidFill>
                <a:latin typeface="Times New Roman" panose="02020603050405020304" pitchFamily="18" charset="0"/>
                <a:cs typeface="Times New Roman" panose="02020603050405020304" pitchFamily="18" charset="0"/>
              </a:rPr>
            </a:br>
            <a:r>
              <a:rPr lang="en-IN" sz="2400" b="0" dirty="0">
                <a:solidFill>
                  <a:srgbClr val="D2FEE8"/>
                </a:solidFill>
                <a:latin typeface="Times New Roman" panose="02020603050405020304" pitchFamily="18" charset="0"/>
                <a:cs typeface="Times New Roman" panose="02020603050405020304" pitchFamily="18" charset="0"/>
              </a:rPr>
              <a:t>Shramana Bhattacharya </a:t>
            </a:r>
          </a:p>
          <a:p>
            <a:r>
              <a:rPr lang="en-IN" sz="2400" dirty="0" err="1">
                <a:solidFill>
                  <a:srgbClr val="D2FEE8"/>
                </a:solidFill>
                <a:latin typeface="Times New Roman" panose="02020603050405020304" pitchFamily="18" charset="0"/>
                <a:cs typeface="Times New Roman" panose="02020603050405020304" pitchFamily="18" charset="0"/>
              </a:rPr>
              <a:t>Tamosa</a:t>
            </a:r>
            <a:r>
              <a:rPr lang="en-IN" sz="2400" dirty="0">
                <a:solidFill>
                  <a:srgbClr val="D2FEE8"/>
                </a:solidFill>
                <a:latin typeface="Times New Roman" panose="02020603050405020304" pitchFamily="18" charset="0"/>
                <a:cs typeface="Times New Roman" panose="02020603050405020304" pitchFamily="18" charset="0"/>
              </a:rPr>
              <a:t> Sur</a:t>
            </a:r>
            <a:endParaRPr lang="en-IN" sz="2400" b="0" dirty="0">
              <a:solidFill>
                <a:srgbClr val="D2FEE8"/>
              </a:solidFill>
              <a:latin typeface="Times New Roman" panose="02020603050405020304" pitchFamily="18" charset="0"/>
              <a:cs typeface="Times New Roman" panose="02020603050405020304" pitchFamily="18" charset="0"/>
            </a:endParaRPr>
          </a:p>
          <a:p>
            <a:r>
              <a:rPr lang="en-IN" sz="2400" b="0" dirty="0">
                <a:solidFill>
                  <a:srgbClr val="D2FEE8"/>
                </a:solidFill>
              </a:rPr>
              <a:t>		</a:t>
            </a:r>
            <a:endParaRPr lang="en-IN" sz="2400" dirty="0"/>
          </a:p>
        </p:txBody>
      </p:sp>
      <p:sp>
        <p:nvSpPr>
          <p:cNvPr id="4" name="TextBox 3">
            <a:extLst>
              <a:ext uri="{FF2B5EF4-FFF2-40B4-BE49-F238E27FC236}">
                <a16:creationId xmlns:a16="http://schemas.microsoft.com/office/drawing/2014/main" id="{154826D8-6347-4525-929F-E9EDA5E0E769}"/>
              </a:ext>
            </a:extLst>
          </p:cNvPr>
          <p:cNvSpPr txBox="1"/>
          <p:nvPr/>
        </p:nvSpPr>
        <p:spPr>
          <a:xfrm>
            <a:off x="6736302" y="3363152"/>
            <a:ext cx="4222679" cy="830997"/>
          </a:xfrm>
          <a:prstGeom prst="rect">
            <a:avLst/>
          </a:prstGeom>
          <a:noFill/>
        </p:spPr>
        <p:txBody>
          <a:bodyPr wrap="square" rtlCol="0">
            <a:spAutoFit/>
          </a:bodyPr>
          <a:lstStyle/>
          <a:p>
            <a:r>
              <a:rPr lang="en-US" sz="2400" i="1" dirty="0">
                <a:solidFill>
                  <a:schemeClr val="bg1"/>
                </a:solidFill>
                <a:latin typeface="Times New Roman" panose="02020603050405020304" pitchFamily="18" charset="0"/>
                <a:cs typeface="Times New Roman" panose="02020603050405020304" pitchFamily="18" charset="0"/>
              </a:rPr>
              <a:t>Guided by</a:t>
            </a:r>
          </a:p>
          <a:p>
            <a:r>
              <a:rPr lang="en-US" sz="2400" dirty="0">
                <a:solidFill>
                  <a:schemeClr val="bg1"/>
                </a:solidFill>
                <a:latin typeface="Times New Roman" panose="02020603050405020304" pitchFamily="18" charset="0"/>
                <a:cs typeface="Times New Roman" panose="02020603050405020304" pitchFamily="18" charset="0"/>
              </a:rPr>
              <a:t>Prof. </a:t>
            </a:r>
            <a:r>
              <a:rPr lang="en-US" sz="2400" dirty="0" err="1">
                <a:solidFill>
                  <a:schemeClr val="bg1"/>
                </a:solidFill>
                <a:latin typeface="Times New Roman" panose="02020603050405020304" pitchFamily="18" charset="0"/>
                <a:cs typeface="Times New Roman" panose="02020603050405020304" pitchFamily="18" charset="0"/>
              </a:rPr>
              <a:t>Jaydip</a:t>
            </a:r>
            <a:r>
              <a:rPr lang="en-US" sz="2400" dirty="0">
                <a:solidFill>
                  <a:schemeClr val="bg1"/>
                </a:solidFill>
                <a:latin typeface="Times New Roman" panose="02020603050405020304" pitchFamily="18" charset="0"/>
                <a:cs typeface="Times New Roman" panose="02020603050405020304" pitchFamily="18" charset="0"/>
              </a:rPr>
              <a:t> Sen </a:t>
            </a:r>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1030" name="Picture 6">
            <a:extLst>
              <a:ext uri="{FF2B5EF4-FFF2-40B4-BE49-F238E27FC236}">
                <a16:creationId xmlns:a16="http://schemas.microsoft.com/office/drawing/2014/main" id="{EB47DA14-39FD-4243-9A62-AC5D2E59A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825" y="1040732"/>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FF73CFD-7D41-B94D-0055-E66CEDA636BE}"/>
              </a:ext>
            </a:extLst>
          </p:cNvPr>
          <p:cNvPicPr>
            <a:picLocks noChangeAspect="1"/>
          </p:cNvPicPr>
          <p:nvPr/>
        </p:nvPicPr>
        <p:blipFill>
          <a:blip r:embed="rId3"/>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88950" y="768694"/>
            <a:ext cx="11214100" cy="344710"/>
          </a:xfrm>
        </p:spPr>
        <p:txBody>
          <a:bodyPr/>
          <a:lstStyle/>
          <a:p>
            <a:pPr>
              <a:lnSpc>
                <a:spcPts val="1425"/>
              </a:lnSpc>
              <a:spcAft>
                <a:spcPts val="800"/>
              </a:spcAft>
            </a:pPr>
            <a:r>
              <a:rPr lang="en-IN" sz="4000" dirty="0">
                <a:solidFill>
                  <a:schemeClr val="accent6">
                    <a:lumMod val="60000"/>
                    <a:lumOff val="40000"/>
                  </a:schemeClr>
                </a:solidFill>
                <a:effectLst/>
                <a:ea typeface="Calibri" panose="020F0502020204030204" pitchFamily="34" charset="0"/>
                <a:cs typeface="Gautami" panose="020B0502040204020203" pitchFamily="34" charset="0"/>
              </a:rPr>
              <a:t>RL Modelling Framework Terminologies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10</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a:off x="444500" y="1511166"/>
            <a:ext cx="10807700" cy="4504624"/>
          </a:xfrm>
        </p:spPr>
        <p:txBody>
          <a:bodyPr>
            <a:normAutofit/>
          </a:bodyPr>
          <a:lstStyle/>
          <a:p>
            <a:pPr>
              <a:lnSpc>
                <a:spcPct val="150000"/>
              </a:lnSpc>
            </a:pPr>
            <a:endParaRPr lang="en-US" sz="2400" dirty="0">
              <a:solidFill>
                <a:schemeClr val="accent6">
                  <a:lumMod val="20000"/>
                  <a:lumOff val="80000"/>
                </a:schemeClr>
              </a:solidFill>
              <a:latin typeface="Times New Roman" panose="02020603050405020304" pitchFamily="18" charset="0"/>
              <a:cs typeface="Times New Roman" panose="02020603050405020304" pitchFamily="18" charset="0"/>
            </a:endParaRPr>
          </a:p>
          <a:p>
            <a:pPr lvl="1">
              <a:lnSpc>
                <a:spcPct val="150000"/>
              </a:lnSpc>
            </a:pPr>
            <a:r>
              <a:rPr lang="en-US" sz="2400" dirty="0">
                <a:solidFill>
                  <a:schemeClr val="accent6">
                    <a:lumMod val="20000"/>
                    <a:lumOff val="80000"/>
                  </a:schemeClr>
                </a:solidFill>
                <a:latin typeface="Times New Roman" panose="02020603050405020304" pitchFamily="18" charset="0"/>
                <a:cs typeface="Times New Roman" panose="02020603050405020304" pitchFamily="18" charset="0"/>
              </a:rPr>
              <a:t>Bellman equation</a:t>
            </a:r>
          </a:p>
          <a:p>
            <a:pPr lvl="1">
              <a:lnSpc>
                <a:spcPct val="150000"/>
              </a:lnSpc>
            </a:pPr>
            <a:r>
              <a:rPr lang="en-US" sz="2400" dirty="0">
                <a:solidFill>
                  <a:schemeClr val="accent6">
                    <a:lumMod val="20000"/>
                    <a:lumOff val="80000"/>
                  </a:schemeClr>
                </a:solidFill>
                <a:latin typeface="Times New Roman" panose="02020603050405020304" pitchFamily="18" charset="0"/>
                <a:cs typeface="Times New Roman" panose="02020603050405020304" pitchFamily="18" charset="0"/>
              </a:rPr>
              <a:t>Markov Decision Process</a:t>
            </a:r>
          </a:p>
          <a:p>
            <a:pPr lvl="1">
              <a:lnSpc>
                <a:spcPct val="150000"/>
              </a:lnSpc>
            </a:pPr>
            <a:r>
              <a:rPr lang="en-US" sz="2400" dirty="0">
                <a:solidFill>
                  <a:schemeClr val="accent6">
                    <a:lumMod val="20000"/>
                    <a:lumOff val="80000"/>
                  </a:schemeClr>
                </a:solidFill>
                <a:latin typeface="Times New Roman" panose="02020603050405020304" pitchFamily="18" charset="0"/>
                <a:cs typeface="Times New Roman" panose="02020603050405020304" pitchFamily="18" charset="0"/>
              </a:rPr>
              <a:t>Temporal Differences</a:t>
            </a:r>
          </a:p>
          <a:p>
            <a:pPr lvl="1">
              <a:lnSpc>
                <a:spcPct val="150000"/>
              </a:lnSpc>
            </a:pPr>
            <a:r>
              <a:rPr lang="en-US" sz="2400" dirty="0">
                <a:solidFill>
                  <a:schemeClr val="accent6">
                    <a:lumMod val="20000"/>
                    <a:lumOff val="80000"/>
                  </a:schemeClr>
                </a:solidFill>
                <a:latin typeface="Times New Roman" panose="02020603050405020304" pitchFamily="18" charset="0"/>
                <a:cs typeface="Times New Roman" panose="02020603050405020304" pitchFamily="18" charset="0"/>
              </a:rPr>
              <a:t>Deep Q-Network</a:t>
            </a:r>
          </a:p>
        </p:txBody>
      </p:sp>
      <p:pic>
        <p:nvPicPr>
          <p:cNvPr id="3" name="Picture 2">
            <a:extLst>
              <a:ext uri="{FF2B5EF4-FFF2-40B4-BE49-F238E27FC236}">
                <a16:creationId xmlns:a16="http://schemas.microsoft.com/office/drawing/2014/main" id="{E080D54B-A577-2398-E277-44DCAA7CBC9B}"/>
              </a:ext>
            </a:extLst>
          </p:cNvPr>
          <p:cNvPicPr>
            <a:picLocks noChangeAspect="1"/>
          </p:cNvPicPr>
          <p:nvPr/>
        </p:nvPicPr>
        <p:blipFill>
          <a:blip r:embed="rId2"/>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373963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19312"/>
            <a:ext cx="11214100" cy="344710"/>
          </a:xfrm>
        </p:spPr>
        <p:txBody>
          <a:bodyPr/>
          <a:lstStyle/>
          <a:p>
            <a:pPr>
              <a:lnSpc>
                <a:spcPts val="1425"/>
              </a:lnSpc>
              <a:spcAft>
                <a:spcPts val="800"/>
              </a:spcAft>
            </a:pPr>
            <a:r>
              <a:rPr lang="en-IN" sz="4000" dirty="0">
                <a:solidFill>
                  <a:schemeClr val="accent6">
                    <a:lumMod val="60000"/>
                    <a:lumOff val="40000"/>
                  </a:schemeClr>
                </a:solidFill>
                <a:effectLst/>
                <a:ea typeface="Calibri" panose="020F0502020204030204" pitchFamily="34" charset="0"/>
                <a:cs typeface="Gautami" panose="020B0502040204020203" pitchFamily="34" charset="0"/>
              </a:rPr>
              <a:t>RL Modelling Framework Terminologies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11</a:t>
            </a:fld>
            <a:endParaRPr lang="en-US" dirty="0"/>
          </a:p>
        </p:txBody>
      </p:sp>
      <mc:AlternateContent xmlns:mc="http://schemas.openxmlformats.org/markup-compatibility/2006" xmlns:a14="http://schemas.microsoft.com/office/drawing/2010/main">
        <mc:Choice Requires="a14">
          <p:graphicFrame>
            <p:nvGraphicFramePr>
              <p:cNvPr id="3" name="Diagram 2">
                <a:extLst>
                  <a:ext uri="{FF2B5EF4-FFF2-40B4-BE49-F238E27FC236}">
                    <a16:creationId xmlns:a16="http://schemas.microsoft.com/office/drawing/2014/main" id="{9416BC85-3133-47EE-AEAE-C9758995BDF0}"/>
                  </a:ext>
                </a:extLst>
              </p:cNvPr>
              <p:cNvGraphicFramePr/>
              <p:nvPr>
                <p:extLst>
                  <p:ext uri="{D42A27DB-BD31-4B8C-83A1-F6EECF244321}">
                    <p14:modId xmlns:p14="http://schemas.microsoft.com/office/powerpoint/2010/main" val="1010879775"/>
                  </p:ext>
                </p:extLst>
              </p:nvPr>
            </p:nvGraphicFramePr>
            <p:xfrm>
              <a:off x="444500" y="1261533"/>
              <a:ext cx="11442700" cy="52342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3" name="Diagram 2">
                <a:extLst>
                  <a:ext uri="{FF2B5EF4-FFF2-40B4-BE49-F238E27FC236}">
                    <a16:creationId xmlns:a16="http://schemas.microsoft.com/office/drawing/2014/main" id="{9416BC85-3133-47EE-AEAE-C9758995BDF0}"/>
                  </a:ext>
                </a:extLst>
              </p:cNvPr>
              <p:cNvGraphicFramePr/>
              <p:nvPr>
                <p:extLst>
                  <p:ext uri="{D42A27DB-BD31-4B8C-83A1-F6EECF244321}">
                    <p14:modId xmlns:p14="http://schemas.microsoft.com/office/powerpoint/2010/main" val="1010879775"/>
                  </p:ext>
                </p:extLst>
              </p:nvPr>
            </p:nvGraphicFramePr>
            <p:xfrm>
              <a:off x="444500" y="1261533"/>
              <a:ext cx="11442700" cy="52342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pic>
        <p:nvPicPr>
          <p:cNvPr id="6" name="Content Placeholder 4">
            <a:extLst>
              <a:ext uri="{FF2B5EF4-FFF2-40B4-BE49-F238E27FC236}">
                <a16:creationId xmlns:a16="http://schemas.microsoft.com/office/drawing/2014/main" id="{13B31DB6-A38B-43BC-8325-AE21E0AF00E1}"/>
              </a:ext>
            </a:extLst>
          </p:cNvPr>
          <p:cNvPicPr>
            <a:picLocks noChangeAspect="1"/>
          </p:cNvPicPr>
          <p:nvPr/>
        </p:nvPicPr>
        <p:blipFill>
          <a:blip r:embed="rId12"/>
          <a:stretch>
            <a:fillRect/>
          </a:stretch>
        </p:blipFill>
        <p:spPr>
          <a:xfrm>
            <a:off x="6475851" y="4064303"/>
            <a:ext cx="5182749" cy="2066374"/>
          </a:xfrm>
          <a:prstGeom prst="rect">
            <a:avLst/>
          </a:prstGeom>
          <a:solidFill>
            <a:srgbClr val="002060"/>
          </a:solidFill>
        </p:spPr>
      </p:pic>
      <p:pic>
        <p:nvPicPr>
          <p:cNvPr id="5" name="Picture 4">
            <a:extLst>
              <a:ext uri="{FF2B5EF4-FFF2-40B4-BE49-F238E27FC236}">
                <a16:creationId xmlns:a16="http://schemas.microsoft.com/office/drawing/2014/main" id="{4EB70DC7-D668-867E-BBB8-7F09470563DC}"/>
              </a:ext>
            </a:extLst>
          </p:cNvPr>
          <p:cNvPicPr>
            <a:picLocks noChangeAspect="1"/>
          </p:cNvPicPr>
          <p:nvPr/>
        </p:nvPicPr>
        <p:blipFill>
          <a:blip r:embed="rId13"/>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274548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448060"/>
            <a:ext cx="11214100" cy="362407"/>
          </a:xfrm>
        </p:spPr>
        <p:txBody>
          <a:bodyPr/>
          <a:lstStyle/>
          <a:p>
            <a:pPr>
              <a:lnSpc>
                <a:spcPts val="1425"/>
              </a:lnSpc>
              <a:spcAft>
                <a:spcPts val="800"/>
              </a:spcAft>
            </a:pPr>
            <a:r>
              <a:rPr lang="en-IN" sz="4000" dirty="0">
                <a:solidFill>
                  <a:schemeClr val="accent6">
                    <a:lumMod val="60000"/>
                    <a:lumOff val="40000"/>
                  </a:schemeClr>
                </a:solidFill>
                <a:effectLst/>
                <a:latin typeface="Calibri" panose="020F0502020204030204" pitchFamily="34" charset="0"/>
                <a:ea typeface="Calibri" panose="020F0502020204030204" pitchFamily="34" charset="0"/>
                <a:cs typeface="Gautami" panose="020B0502040204020203" pitchFamily="34" charset="0"/>
              </a:rPr>
              <a:t>Deep Q – Network (DQN) Mechanism</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12</a:t>
            </a:fld>
            <a:endParaRPr lang="en-US" dirty="0"/>
          </a:p>
        </p:txBody>
      </p:sp>
      <p:graphicFrame>
        <p:nvGraphicFramePr>
          <p:cNvPr id="6" name="Diagram 5">
            <a:extLst>
              <a:ext uri="{FF2B5EF4-FFF2-40B4-BE49-F238E27FC236}">
                <a16:creationId xmlns:a16="http://schemas.microsoft.com/office/drawing/2014/main" id="{703879CE-8F8F-42FD-8D9B-CEBA4A1E3F3B}"/>
              </a:ext>
            </a:extLst>
          </p:cNvPr>
          <p:cNvGraphicFramePr/>
          <p:nvPr>
            <p:extLst>
              <p:ext uri="{D42A27DB-BD31-4B8C-83A1-F6EECF244321}">
                <p14:modId xmlns:p14="http://schemas.microsoft.com/office/powerpoint/2010/main" val="3693560850"/>
              </p:ext>
            </p:extLst>
          </p:nvPr>
        </p:nvGraphicFramePr>
        <p:xfrm>
          <a:off x="193057" y="985407"/>
          <a:ext cx="11465543" cy="2649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graphicFrame>
            <p:nvGraphicFramePr>
              <p:cNvPr id="9" name="Diagram 8">
                <a:extLst>
                  <a:ext uri="{FF2B5EF4-FFF2-40B4-BE49-F238E27FC236}">
                    <a16:creationId xmlns:a16="http://schemas.microsoft.com/office/drawing/2014/main" id="{B3DFFB0C-F94C-4D93-9F94-E3DD147D6FC5}"/>
                  </a:ext>
                </a:extLst>
              </p:cNvPr>
              <p:cNvGraphicFramePr/>
              <p:nvPr>
                <p:extLst>
                  <p:ext uri="{D42A27DB-BD31-4B8C-83A1-F6EECF244321}">
                    <p14:modId xmlns:p14="http://schemas.microsoft.com/office/powerpoint/2010/main" val="2941247439"/>
                  </p:ext>
                </p:extLst>
              </p:nvPr>
            </p:nvGraphicFramePr>
            <p:xfrm>
              <a:off x="308758" y="3849144"/>
              <a:ext cx="11614068" cy="26499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Choice>
        <mc:Fallback xmlns="">
          <p:graphicFrame>
            <p:nvGraphicFramePr>
              <p:cNvPr id="9" name="Diagram 8">
                <a:extLst>
                  <a:ext uri="{FF2B5EF4-FFF2-40B4-BE49-F238E27FC236}">
                    <a16:creationId xmlns:a16="http://schemas.microsoft.com/office/drawing/2014/main" id="{B3DFFB0C-F94C-4D93-9F94-E3DD147D6FC5}"/>
                  </a:ext>
                </a:extLst>
              </p:cNvPr>
              <p:cNvGraphicFramePr/>
              <p:nvPr>
                <p:extLst>
                  <p:ext uri="{D42A27DB-BD31-4B8C-83A1-F6EECF244321}">
                    <p14:modId xmlns:p14="http://schemas.microsoft.com/office/powerpoint/2010/main" val="2941247439"/>
                  </p:ext>
                </p:extLst>
              </p:nvPr>
            </p:nvGraphicFramePr>
            <p:xfrm>
              <a:off x="308758" y="3849144"/>
              <a:ext cx="11614068" cy="264999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mc:Fallback>
      </mc:AlternateContent>
      <p:pic>
        <p:nvPicPr>
          <p:cNvPr id="3" name="Picture 2">
            <a:extLst>
              <a:ext uri="{FF2B5EF4-FFF2-40B4-BE49-F238E27FC236}">
                <a16:creationId xmlns:a16="http://schemas.microsoft.com/office/drawing/2014/main" id="{50068585-AC5C-92B0-EAA0-A9EDD71FE3D2}"/>
              </a:ext>
            </a:extLst>
          </p:cNvPr>
          <p:cNvPicPr>
            <a:picLocks noChangeAspect="1"/>
          </p:cNvPicPr>
          <p:nvPr/>
        </p:nvPicPr>
        <p:blipFill>
          <a:blip r:embed="rId17"/>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232322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88950" y="768694"/>
            <a:ext cx="11214100" cy="362407"/>
          </a:xfrm>
        </p:spPr>
        <p:txBody>
          <a:bodyPr/>
          <a:lstStyle/>
          <a:p>
            <a:pPr>
              <a:lnSpc>
                <a:spcPts val="1425"/>
              </a:lnSpc>
              <a:spcAft>
                <a:spcPts val="800"/>
              </a:spcAft>
            </a:pPr>
            <a:r>
              <a:rPr lang="en-IN" sz="4000" dirty="0">
                <a:solidFill>
                  <a:schemeClr val="accent6">
                    <a:lumMod val="60000"/>
                    <a:lumOff val="40000"/>
                  </a:schemeClr>
                </a:solidFill>
                <a:effectLst/>
                <a:latin typeface="Calibri" panose="020F0502020204030204" pitchFamily="34" charset="0"/>
                <a:ea typeface="Calibri" panose="020F0502020204030204" pitchFamily="34" charset="0"/>
                <a:cs typeface="Gautami" panose="020B0502040204020203" pitchFamily="34" charset="0"/>
              </a:rPr>
              <a:t>Dataset (NIFTY50 &amp; S&amp;P500)</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13</a:t>
            </a:fld>
            <a:endParaRPr lang="en-US" dirty="0"/>
          </a:p>
        </p:txBody>
      </p:sp>
      <p:pic>
        <p:nvPicPr>
          <p:cNvPr id="5" name="Picture 4">
            <a:extLst>
              <a:ext uri="{FF2B5EF4-FFF2-40B4-BE49-F238E27FC236}">
                <a16:creationId xmlns:a16="http://schemas.microsoft.com/office/drawing/2014/main" id="{60F2ECAD-422E-7CF4-C4BF-C500FAA170FC}"/>
              </a:ext>
            </a:extLst>
          </p:cNvPr>
          <p:cNvPicPr>
            <a:picLocks noChangeAspect="1"/>
          </p:cNvPicPr>
          <p:nvPr/>
        </p:nvPicPr>
        <p:blipFill>
          <a:blip r:embed="rId3"/>
          <a:stretch>
            <a:fillRect/>
          </a:stretch>
        </p:blipFill>
        <p:spPr>
          <a:xfrm>
            <a:off x="355928" y="1954653"/>
            <a:ext cx="5600988" cy="1905098"/>
          </a:xfrm>
          <a:prstGeom prst="rect">
            <a:avLst/>
          </a:prstGeom>
        </p:spPr>
      </p:pic>
      <p:pic>
        <p:nvPicPr>
          <p:cNvPr id="7" name="Picture 6">
            <a:extLst>
              <a:ext uri="{FF2B5EF4-FFF2-40B4-BE49-F238E27FC236}">
                <a16:creationId xmlns:a16="http://schemas.microsoft.com/office/drawing/2014/main" id="{E53592ED-2212-DBF9-F3EB-7DC3AA8A5D8A}"/>
              </a:ext>
            </a:extLst>
          </p:cNvPr>
          <p:cNvPicPr>
            <a:picLocks noChangeAspect="1"/>
          </p:cNvPicPr>
          <p:nvPr/>
        </p:nvPicPr>
        <p:blipFill>
          <a:blip r:embed="rId4"/>
          <a:stretch>
            <a:fillRect/>
          </a:stretch>
        </p:blipFill>
        <p:spPr>
          <a:xfrm>
            <a:off x="6304339" y="1954653"/>
            <a:ext cx="5473981" cy="1873346"/>
          </a:xfrm>
          <a:prstGeom prst="rect">
            <a:avLst/>
          </a:prstGeom>
        </p:spPr>
      </p:pic>
      <p:sp>
        <p:nvSpPr>
          <p:cNvPr id="9" name="Rectangle 8">
            <a:extLst>
              <a:ext uri="{FF2B5EF4-FFF2-40B4-BE49-F238E27FC236}">
                <a16:creationId xmlns:a16="http://schemas.microsoft.com/office/drawing/2014/main" id="{5A7095FD-7683-2E7F-C43B-F890B4CB22E8}"/>
              </a:ext>
            </a:extLst>
          </p:cNvPr>
          <p:cNvSpPr/>
          <p:nvPr/>
        </p:nvSpPr>
        <p:spPr>
          <a:xfrm>
            <a:off x="1995395" y="1371895"/>
            <a:ext cx="2322054" cy="461665"/>
          </a:xfrm>
          <a:prstGeom prst="rect">
            <a:avLst/>
          </a:prstGeom>
          <a:ln w="38100"/>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Gautami" panose="020B0502040204020203" pitchFamily="34" charset="0"/>
              </a:rPr>
              <a:t>NIFTY50</a:t>
            </a:r>
            <a:endParaRPr lang="en-US" sz="2400" b="1" spc="-70" dirty="0">
              <a:solidFill>
                <a:schemeClr val="accent6">
                  <a:lumMod val="60000"/>
                  <a:lumOff val="40000"/>
                </a:schemeClr>
              </a:solidFill>
              <a:latin typeface="Calibri" panose="020F0502020204030204" pitchFamily="34" charset="0"/>
              <a:cs typeface="Gautami" panose="020B0502040204020203" pitchFamily="34" charset="0"/>
            </a:endParaRPr>
          </a:p>
        </p:txBody>
      </p:sp>
      <p:sp>
        <p:nvSpPr>
          <p:cNvPr id="10" name="Rectangle 9">
            <a:extLst>
              <a:ext uri="{FF2B5EF4-FFF2-40B4-BE49-F238E27FC236}">
                <a16:creationId xmlns:a16="http://schemas.microsoft.com/office/drawing/2014/main" id="{3CA570E9-3A1A-AB8F-0F80-7585536F1275}"/>
              </a:ext>
            </a:extLst>
          </p:cNvPr>
          <p:cNvSpPr/>
          <p:nvPr/>
        </p:nvSpPr>
        <p:spPr>
          <a:xfrm>
            <a:off x="7880302" y="1406871"/>
            <a:ext cx="2322054" cy="461665"/>
          </a:xfrm>
          <a:prstGeom prst="rect">
            <a:avLst/>
          </a:prstGeom>
          <a:ln w="38100"/>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Gautami" panose="020B0502040204020203" pitchFamily="34" charset="0"/>
              </a:rPr>
              <a:t>S&amp;P500</a:t>
            </a:r>
          </a:p>
        </p:txBody>
      </p:sp>
      <p:pic>
        <p:nvPicPr>
          <p:cNvPr id="12" name="Picture 11">
            <a:extLst>
              <a:ext uri="{FF2B5EF4-FFF2-40B4-BE49-F238E27FC236}">
                <a16:creationId xmlns:a16="http://schemas.microsoft.com/office/drawing/2014/main" id="{21710E5C-3EE5-2F7C-3876-C9951A37B34B}"/>
              </a:ext>
            </a:extLst>
          </p:cNvPr>
          <p:cNvPicPr>
            <a:picLocks noChangeAspect="1"/>
          </p:cNvPicPr>
          <p:nvPr/>
        </p:nvPicPr>
        <p:blipFill>
          <a:blip r:embed="rId5"/>
          <a:stretch>
            <a:fillRect/>
          </a:stretch>
        </p:blipFill>
        <p:spPr>
          <a:xfrm>
            <a:off x="7085428" y="3919404"/>
            <a:ext cx="3911801" cy="2578233"/>
          </a:xfrm>
          <a:prstGeom prst="rect">
            <a:avLst/>
          </a:prstGeom>
        </p:spPr>
      </p:pic>
      <p:pic>
        <p:nvPicPr>
          <p:cNvPr id="14" name="Picture 13">
            <a:extLst>
              <a:ext uri="{FF2B5EF4-FFF2-40B4-BE49-F238E27FC236}">
                <a16:creationId xmlns:a16="http://schemas.microsoft.com/office/drawing/2014/main" id="{58FE636C-13AE-5891-C7BC-9D0385B47868}"/>
              </a:ext>
            </a:extLst>
          </p:cNvPr>
          <p:cNvPicPr>
            <a:picLocks noChangeAspect="1"/>
          </p:cNvPicPr>
          <p:nvPr/>
        </p:nvPicPr>
        <p:blipFill>
          <a:blip r:embed="rId6"/>
          <a:stretch>
            <a:fillRect/>
          </a:stretch>
        </p:blipFill>
        <p:spPr>
          <a:xfrm>
            <a:off x="1241798" y="3980844"/>
            <a:ext cx="3829247" cy="2559182"/>
          </a:xfrm>
          <a:prstGeom prst="rect">
            <a:avLst/>
          </a:prstGeom>
        </p:spPr>
      </p:pic>
      <p:pic>
        <p:nvPicPr>
          <p:cNvPr id="3" name="Picture 2">
            <a:extLst>
              <a:ext uri="{FF2B5EF4-FFF2-40B4-BE49-F238E27FC236}">
                <a16:creationId xmlns:a16="http://schemas.microsoft.com/office/drawing/2014/main" id="{350167BF-3E17-D413-5F20-6ACB99A62B81}"/>
              </a:ext>
            </a:extLst>
          </p:cNvPr>
          <p:cNvPicPr>
            <a:picLocks noChangeAspect="1"/>
          </p:cNvPicPr>
          <p:nvPr/>
        </p:nvPicPr>
        <p:blipFill>
          <a:blip r:embed="rId7"/>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331667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37600"/>
            <a:ext cx="11214100" cy="344710"/>
          </a:xfrm>
        </p:spPr>
        <p:txBody>
          <a:bodyPr/>
          <a:lstStyle/>
          <a:p>
            <a:pPr>
              <a:lnSpc>
                <a:spcPts val="1425"/>
              </a:lnSpc>
              <a:spcAft>
                <a:spcPts val="800"/>
              </a:spcAft>
            </a:pPr>
            <a:r>
              <a:rPr lang="en-US" sz="4000" dirty="0">
                <a:solidFill>
                  <a:schemeClr val="accent6">
                    <a:lumMod val="60000"/>
                    <a:lumOff val="40000"/>
                  </a:schemeClr>
                </a:solidFill>
                <a:ea typeface="Calibri" panose="020F0502020204030204" pitchFamily="34" charset="0"/>
                <a:cs typeface="Gautami" panose="020B0502040204020203" pitchFamily="34" charset="0"/>
              </a:rPr>
              <a:t>M</a:t>
            </a:r>
            <a:r>
              <a:rPr lang="en-IN" sz="4000" dirty="0" err="1">
                <a:solidFill>
                  <a:schemeClr val="accent6">
                    <a:lumMod val="60000"/>
                    <a:lumOff val="40000"/>
                  </a:schemeClr>
                </a:solidFill>
                <a:ea typeface="Calibri" panose="020F0502020204030204" pitchFamily="34" charset="0"/>
                <a:cs typeface="Gautami" panose="020B0502040204020203" pitchFamily="34" charset="0"/>
              </a:rPr>
              <a:t>ethodology</a:t>
            </a:r>
            <a:endParaRPr lang="en-IN" sz="4000" dirty="0">
              <a:solidFill>
                <a:schemeClr val="accent6">
                  <a:lumMod val="60000"/>
                  <a:lumOff val="40000"/>
                </a:schemeClr>
              </a:solidFill>
              <a:effectLst/>
              <a:ea typeface="Calibri" panose="020F0502020204030204" pitchFamily="34" charset="0"/>
              <a:cs typeface="Gautami" panose="020B0502040204020203" pitchFamily="34" charset="0"/>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14</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a:off x="444499" y="1235034"/>
            <a:ext cx="11513953" cy="5165766"/>
          </a:xfrm>
        </p:spPr>
        <p:txBody>
          <a:bodyPr>
            <a:noAutofit/>
          </a:bodyPr>
          <a:lstStyle/>
          <a:p>
            <a:pPr marL="457200" marR="492760" lvl="1" indent="0">
              <a:lnSpc>
                <a:spcPct val="150000"/>
              </a:lnSpc>
              <a:buSzPts val="1050"/>
              <a:buNone/>
              <a:tabLst>
                <a:tab pos="713105" algn="l"/>
              </a:tabLst>
            </a:pPr>
            <a:r>
              <a:rPr lang="en-IN" sz="2400" dirty="0">
                <a:solidFill>
                  <a:schemeClr val="accent6">
                    <a:lumMod val="20000"/>
                    <a:lumOff val="80000"/>
                  </a:schemeClr>
                </a:solidFill>
                <a:latin typeface="Times New Roman" panose="02020603050405020304" pitchFamily="18" charset="0"/>
                <a:cs typeface="Times New Roman" panose="02020603050405020304" pitchFamily="18" charset="0"/>
              </a:rPr>
              <a:t>We have used Yahoo Finance Historical Stock Price data: S&amp;P500, NIFTY50, </a:t>
            </a:r>
            <a:r>
              <a:rPr lang="en-IN" sz="2400" dirty="0">
                <a:solidFill>
                  <a:schemeClr val="accent6">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Adani Enterprises Ltd., and Reliance Industries Ltd.</a:t>
            </a:r>
            <a:r>
              <a:rPr lang="en-IN" sz="2400" dirty="0">
                <a:solidFill>
                  <a:schemeClr val="accent6">
                    <a:lumMod val="20000"/>
                    <a:lumOff val="80000"/>
                  </a:schemeClr>
                </a:solidFill>
                <a:latin typeface="Times New Roman" panose="02020603050405020304" pitchFamily="18" charset="0"/>
                <a:cs typeface="Times New Roman" panose="02020603050405020304" pitchFamily="18" charset="0"/>
              </a:rPr>
              <a:t>; years: 2010-2019</a:t>
            </a:r>
          </a:p>
        </p:txBody>
      </p:sp>
      <p:grpSp>
        <p:nvGrpSpPr>
          <p:cNvPr id="15" name="Group 14">
            <a:extLst>
              <a:ext uri="{FF2B5EF4-FFF2-40B4-BE49-F238E27FC236}">
                <a16:creationId xmlns:a16="http://schemas.microsoft.com/office/drawing/2014/main" id="{05A944A2-1D39-FECF-0F84-7FD78FA970DE}"/>
              </a:ext>
            </a:extLst>
          </p:cNvPr>
          <p:cNvGrpSpPr/>
          <p:nvPr/>
        </p:nvGrpSpPr>
        <p:grpSpPr>
          <a:xfrm>
            <a:off x="1440706" y="2772353"/>
            <a:ext cx="10230020" cy="2163522"/>
            <a:chOff x="4608144" y="2801374"/>
            <a:chExt cx="5389019" cy="2163522"/>
          </a:xfrm>
        </p:grpSpPr>
        <p:sp>
          <p:nvSpPr>
            <p:cNvPr id="3" name="Rectangle: Rounded Corners 2">
              <a:extLst>
                <a:ext uri="{FF2B5EF4-FFF2-40B4-BE49-F238E27FC236}">
                  <a16:creationId xmlns:a16="http://schemas.microsoft.com/office/drawing/2014/main" id="{F82A3B8F-318E-672A-0F28-16FA281F56C6}"/>
                </a:ext>
              </a:extLst>
            </p:cNvPr>
            <p:cNvSpPr/>
            <p:nvPr/>
          </p:nvSpPr>
          <p:spPr>
            <a:xfrm>
              <a:off x="4608144" y="2801374"/>
              <a:ext cx="1105705" cy="7585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Import Required Libraries</a:t>
              </a:r>
            </a:p>
          </p:txBody>
        </p:sp>
        <p:sp>
          <p:nvSpPr>
            <p:cNvPr id="5" name="Rectangle: Rounded Corners 4">
              <a:extLst>
                <a:ext uri="{FF2B5EF4-FFF2-40B4-BE49-F238E27FC236}">
                  <a16:creationId xmlns:a16="http://schemas.microsoft.com/office/drawing/2014/main" id="{AA7DD4A2-D43C-033D-61F4-95E37A1752D8}"/>
                </a:ext>
              </a:extLst>
            </p:cNvPr>
            <p:cNvSpPr/>
            <p:nvPr/>
          </p:nvSpPr>
          <p:spPr>
            <a:xfrm>
              <a:off x="6162158" y="2858588"/>
              <a:ext cx="1004513" cy="75757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Load the Dataset</a:t>
              </a:r>
            </a:p>
          </p:txBody>
        </p:sp>
        <p:sp>
          <p:nvSpPr>
            <p:cNvPr id="6" name="Rectangle: Rounded Corners 5">
              <a:extLst>
                <a:ext uri="{FF2B5EF4-FFF2-40B4-BE49-F238E27FC236}">
                  <a16:creationId xmlns:a16="http://schemas.microsoft.com/office/drawing/2014/main" id="{56E1EF63-0C7A-1959-3073-4463C818D24B}"/>
                </a:ext>
              </a:extLst>
            </p:cNvPr>
            <p:cNvSpPr/>
            <p:nvPr/>
          </p:nvSpPr>
          <p:spPr>
            <a:xfrm>
              <a:off x="7592038" y="2924452"/>
              <a:ext cx="1083463" cy="75757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Exploratory Data Analysis</a:t>
              </a:r>
            </a:p>
          </p:txBody>
        </p:sp>
        <p:sp>
          <p:nvSpPr>
            <p:cNvPr id="7" name="Rectangle: Rounded Corners 6">
              <a:extLst>
                <a:ext uri="{FF2B5EF4-FFF2-40B4-BE49-F238E27FC236}">
                  <a16:creationId xmlns:a16="http://schemas.microsoft.com/office/drawing/2014/main" id="{E126AA2C-CD30-62E4-256A-D344C27E1704}"/>
                </a:ext>
              </a:extLst>
            </p:cNvPr>
            <p:cNvSpPr/>
            <p:nvPr/>
          </p:nvSpPr>
          <p:spPr>
            <a:xfrm>
              <a:off x="9067898" y="2830531"/>
              <a:ext cx="929265" cy="8928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 Preparation &amp; cleaning</a:t>
              </a:r>
            </a:p>
          </p:txBody>
        </p:sp>
        <p:sp>
          <p:nvSpPr>
            <p:cNvPr id="10" name="Rectangle: Rounded Corners 9">
              <a:extLst>
                <a:ext uri="{FF2B5EF4-FFF2-40B4-BE49-F238E27FC236}">
                  <a16:creationId xmlns:a16="http://schemas.microsoft.com/office/drawing/2014/main" id="{FC7A2975-B9D2-C7CF-8910-E20FB029C577}"/>
                </a:ext>
              </a:extLst>
            </p:cNvPr>
            <p:cNvSpPr/>
            <p:nvPr/>
          </p:nvSpPr>
          <p:spPr>
            <a:xfrm>
              <a:off x="9189259" y="4281987"/>
              <a:ext cx="807904" cy="663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Train - Test split</a:t>
              </a:r>
            </a:p>
          </p:txBody>
        </p:sp>
        <p:sp>
          <p:nvSpPr>
            <p:cNvPr id="11" name="Rectangle: Rounded Corners 10">
              <a:extLst>
                <a:ext uri="{FF2B5EF4-FFF2-40B4-BE49-F238E27FC236}">
                  <a16:creationId xmlns:a16="http://schemas.microsoft.com/office/drawing/2014/main" id="{8EEC01FC-55C5-3B95-7C92-BED45B1DF065}"/>
                </a:ext>
              </a:extLst>
            </p:cNvPr>
            <p:cNvSpPr/>
            <p:nvPr/>
          </p:nvSpPr>
          <p:spPr>
            <a:xfrm>
              <a:off x="7985446" y="4237169"/>
              <a:ext cx="806039" cy="69187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Building Agent class</a:t>
              </a:r>
            </a:p>
          </p:txBody>
        </p:sp>
        <p:sp>
          <p:nvSpPr>
            <p:cNvPr id="12" name="Rectangle: Rounded Corners 11">
              <a:extLst>
                <a:ext uri="{FF2B5EF4-FFF2-40B4-BE49-F238E27FC236}">
                  <a16:creationId xmlns:a16="http://schemas.microsoft.com/office/drawing/2014/main" id="{B9C8E09D-FF5F-51DB-BB65-455542110A08}"/>
                </a:ext>
              </a:extLst>
            </p:cNvPr>
            <p:cNvSpPr/>
            <p:nvPr/>
          </p:nvSpPr>
          <p:spPr>
            <a:xfrm>
              <a:off x="6918513" y="4206307"/>
              <a:ext cx="640232" cy="7585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Helper functions</a:t>
              </a:r>
            </a:p>
          </p:txBody>
        </p:sp>
        <p:sp>
          <p:nvSpPr>
            <p:cNvPr id="13" name="Rectangle: Rounded Corners 12">
              <a:extLst>
                <a:ext uri="{FF2B5EF4-FFF2-40B4-BE49-F238E27FC236}">
                  <a16:creationId xmlns:a16="http://schemas.microsoft.com/office/drawing/2014/main" id="{B05CCC6E-9F4C-A85B-B128-747FCC93CCC2}"/>
                </a:ext>
              </a:extLst>
            </p:cNvPr>
            <p:cNvSpPr/>
            <p:nvPr/>
          </p:nvSpPr>
          <p:spPr>
            <a:xfrm>
              <a:off x="5954735" y="4332266"/>
              <a:ext cx="606054" cy="5150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Training</a:t>
              </a:r>
            </a:p>
          </p:txBody>
        </p:sp>
        <p:sp>
          <p:nvSpPr>
            <p:cNvPr id="14" name="Rectangle: Rounded Corners 13">
              <a:extLst>
                <a:ext uri="{FF2B5EF4-FFF2-40B4-BE49-F238E27FC236}">
                  <a16:creationId xmlns:a16="http://schemas.microsoft.com/office/drawing/2014/main" id="{3EF72B9E-7D8A-C737-189B-D8766B0F649E}"/>
                </a:ext>
              </a:extLst>
            </p:cNvPr>
            <p:cNvSpPr/>
            <p:nvPr/>
          </p:nvSpPr>
          <p:spPr>
            <a:xfrm>
              <a:off x="5036605" y="4289315"/>
              <a:ext cx="586655" cy="4825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Testing</a:t>
              </a:r>
            </a:p>
          </p:txBody>
        </p:sp>
      </p:grpSp>
      <p:sp>
        <p:nvSpPr>
          <p:cNvPr id="36" name="Arrow: Right 35">
            <a:extLst>
              <a:ext uri="{FF2B5EF4-FFF2-40B4-BE49-F238E27FC236}">
                <a16:creationId xmlns:a16="http://schemas.microsoft.com/office/drawing/2014/main" id="{B50725C9-1D18-AD0B-3DB5-C5F3257E8B61}"/>
              </a:ext>
            </a:extLst>
          </p:cNvPr>
          <p:cNvSpPr/>
          <p:nvPr/>
        </p:nvSpPr>
        <p:spPr>
          <a:xfrm>
            <a:off x="3867426" y="3044382"/>
            <a:ext cx="335808" cy="29838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37" name="Arrow: Right 36">
            <a:extLst>
              <a:ext uri="{FF2B5EF4-FFF2-40B4-BE49-F238E27FC236}">
                <a16:creationId xmlns:a16="http://schemas.microsoft.com/office/drawing/2014/main" id="{8F01B225-096C-618D-608C-95A171552FB0}"/>
              </a:ext>
            </a:extLst>
          </p:cNvPr>
          <p:cNvSpPr/>
          <p:nvPr/>
        </p:nvSpPr>
        <p:spPr>
          <a:xfrm>
            <a:off x="6520337" y="3049764"/>
            <a:ext cx="335808" cy="29838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38" name="Arrow: Right 37">
            <a:extLst>
              <a:ext uri="{FF2B5EF4-FFF2-40B4-BE49-F238E27FC236}">
                <a16:creationId xmlns:a16="http://schemas.microsoft.com/office/drawing/2014/main" id="{29BE603E-01BF-94B8-1E9A-4605C1DF122B}"/>
              </a:ext>
            </a:extLst>
          </p:cNvPr>
          <p:cNvSpPr/>
          <p:nvPr/>
        </p:nvSpPr>
        <p:spPr>
          <a:xfrm>
            <a:off x="9366345" y="3098763"/>
            <a:ext cx="335808" cy="29838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40" name="Arrow: Down 39">
            <a:extLst>
              <a:ext uri="{FF2B5EF4-FFF2-40B4-BE49-F238E27FC236}">
                <a16:creationId xmlns:a16="http://schemas.microsoft.com/office/drawing/2014/main" id="{CED118A4-02BC-0060-B244-568BAC1E7FAD}"/>
              </a:ext>
            </a:extLst>
          </p:cNvPr>
          <p:cNvSpPr/>
          <p:nvPr/>
        </p:nvSpPr>
        <p:spPr>
          <a:xfrm>
            <a:off x="10727608" y="3854114"/>
            <a:ext cx="328333" cy="35521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41" name="Arrow: Left 40">
            <a:extLst>
              <a:ext uri="{FF2B5EF4-FFF2-40B4-BE49-F238E27FC236}">
                <a16:creationId xmlns:a16="http://schemas.microsoft.com/office/drawing/2014/main" id="{0C180FF5-B56D-ED02-A884-7252475DB37F}"/>
              </a:ext>
            </a:extLst>
          </p:cNvPr>
          <p:cNvSpPr/>
          <p:nvPr/>
        </p:nvSpPr>
        <p:spPr>
          <a:xfrm>
            <a:off x="9601194" y="4434915"/>
            <a:ext cx="366303" cy="298384"/>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42" name="Arrow: Left 41">
            <a:extLst>
              <a:ext uri="{FF2B5EF4-FFF2-40B4-BE49-F238E27FC236}">
                <a16:creationId xmlns:a16="http://schemas.microsoft.com/office/drawing/2014/main" id="{9CE86FF5-4B69-7104-A6D1-6039695CC5D6}"/>
              </a:ext>
            </a:extLst>
          </p:cNvPr>
          <p:cNvSpPr/>
          <p:nvPr/>
        </p:nvSpPr>
        <p:spPr>
          <a:xfrm>
            <a:off x="7211560" y="4441406"/>
            <a:ext cx="366303" cy="298384"/>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43" name="Arrow: Left 42">
            <a:extLst>
              <a:ext uri="{FF2B5EF4-FFF2-40B4-BE49-F238E27FC236}">
                <a16:creationId xmlns:a16="http://schemas.microsoft.com/office/drawing/2014/main" id="{FBC9A923-15C6-3DD7-28CA-3CF772682545}"/>
              </a:ext>
            </a:extLst>
          </p:cNvPr>
          <p:cNvSpPr/>
          <p:nvPr/>
        </p:nvSpPr>
        <p:spPr>
          <a:xfrm>
            <a:off x="5226216" y="4418701"/>
            <a:ext cx="366303" cy="298384"/>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44" name="Arrow: Left 43">
            <a:extLst>
              <a:ext uri="{FF2B5EF4-FFF2-40B4-BE49-F238E27FC236}">
                <a16:creationId xmlns:a16="http://schemas.microsoft.com/office/drawing/2014/main" id="{3C7107D0-323C-F683-1A8B-38EE1510D733}"/>
              </a:ext>
            </a:extLst>
          </p:cNvPr>
          <p:cNvSpPr/>
          <p:nvPr/>
        </p:nvSpPr>
        <p:spPr>
          <a:xfrm>
            <a:off x="3522677" y="4418701"/>
            <a:ext cx="366303" cy="298384"/>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9" name="Picture 8">
            <a:extLst>
              <a:ext uri="{FF2B5EF4-FFF2-40B4-BE49-F238E27FC236}">
                <a16:creationId xmlns:a16="http://schemas.microsoft.com/office/drawing/2014/main" id="{E4F1BB33-8350-7850-2FE2-0D0BBC3BE44D}"/>
              </a:ext>
            </a:extLst>
          </p:cNvPr>
          <p:cNvPicPr>
            <a:picLocks noChangeAspect="1"/>
          </p:cNvPicPr>
          <p:nvPr/>
        </p:nvPicPr>
        <p:blipFill>
          <a:blip r:embed="rId3"/>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429360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FD710-03E8-4DB1-9BD6-43DFA8CF5F9C}"/>
              </a:ext>
            </a:extLst>
          </p:cNvPr>
          <p:cNvSpPr>
            <a:spLocks noGrp="1"/>
          </p:cNvSpPr>
          <p:nvPr>
            <p:ph type="title"/>
          </p:nvPr>
        </p:nvSpPr>
        <p:spPr>
          <a:xfrm>
            <a:off x="444500" y="507299"/>
            <a:ext cx="11214100" cy="535531"/>
          </a:xfrm>
        </p:spPr>
        <p:txBody>
          <a:bodyPr/>
          <a:lstStyle/>
          <a:p>
            <a:r>
              <a:rPr lang="en-US" dirty="0">
                <a:solidFill>
                  <a:schemeClr val="accent6">
                    <a:lumMod val="60000"/>
                    <a:lumOff val="40000"/>
                  </a:schemeClr>
                </a:solidFill>
                <a:cs typeface="Gautami" panose="020B0502040204020203" pitchFamily="34" charset="0"/>
              </a:rPr>
              <a:t>S</a:t>
            </a:r>
            <a:r>
              <a:rPr lang="en-IN" dirty="0" err="1">
                <a:solidFill>
                  <a:schemeClr val="accent6">
                    <a:lumMod val="60000"/>
                    <a:lumOff val="40000"/>
                  </a:schemeClr>
                </a:solidFill>
                <a:cs typeface="Gautami" panose="020B0502040204020203" pitchFamily="34" charset="0"/>
              </a:rPr>
              <a:t>teps</a:t>
            </a:r>
            <a:r>
              <a:rPr lang="en-IN" dirty="0">
                <a:solidFill>
                  <a:schemeClr val="accent6">
                    <a:lumMod val="60000"/>
                    <a:lumOff val="40000"/>
                  </a:schemeClr>
                </a:solidFill>
                <a:cs typeface="Gautami" panose="020B0502040204020203" pitchFamily="34" charset="0"/>
              </a:rPr>
              <a:t>…1</a:t>
            </a:r>
            <a:endParaRPr lang="en-IN" dirty="0"/>
          </a:p>
        </p:txBody>
      </p:sp>
      <p:sp>
        <p:nvSpPr>
          <p:cNvPr id="3" name="Slide Number Placeholder 2">
            <a:extLst>
              <a:ext uri="{FF2B5EF4-FFF2-40B4-BE49-F238E27FC236}">
                <a16:creationId xmlns:a16="http://schemas.microsoft.com/office/drawing/2014/main" id="{910BB8C8-06C7-4ED4-A294-7CAF04E1A14F}"/>
              </a:ext>
            </a:extLst>
          </p:cNvPr>
          <p:cNvSpPr>
            <a:spLocks noGrp="1"/>
          </p:cNvSpPr>
          <p:nvPr>
            <p:ph type="sldNum" sz="quarter" idx="12"/>
          </p:nvPr>
        </p:nvSpPr>
        <p:spPr/>
        <p:txBody>
          <a:bodyPr/>
          <a:lstStyle/>
          <a:p>
            <a:fld id="{C263D6C4-4840-40CC-AC84-17E24B3B7BDE}" type="slidenum">
              <a:rPr lang="en-US" noProof="0" smtClean="0"/>
              <a:pPr/>
              <a:t>15</a:t>
            </a:fld>
            <a:endParaRPr lang="en-US" noProof="0" dirty="0"/>
          </a:p>
        </p:txBody>
      </p:sp>
      <p:graphicFrame>
        <p:nvGraphicFramePr>
          <p:cNvPr id="6" name="Diagram 5">
            <a:extLst>
              <a:ext uri="{FF2B5EF4-FFF2-40B4-BE49-F238E27FC236}">
                <a16:creationId xmlns:a16="http://schemas.microsoft.com/office/drawing/2014/main" id="{E504FCE1-D332-400D-810A-D52857276E22}"/>
              </a:ext>
            </a:extLst>
          </p:cNvPr>
          <p:cNvGraphicFramePr/>
          <p:nvPr>
            <p:extLst>
              <p:ext uri="{D42A27DB-BD31-4B8C-83A1-F6EECF244321}">
                <p14:modId xmlns:p14="http://schemas.microsoft.com/office/powerpoint/2010/main" val="753004174"/>
              </p:ext>
            </p:extLst>
          </p:nvPr>
        </p:nvGraphicFramePr>
        <p:xfrm>
          <a:off x="444500" y="1363065"/>
          <a:ext cx="11214100" cy="4952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A6A4AA1D-BF43-39D0-4575-F86906102651}"/>
              </a:ext>
            </a:extLst>
          </p:cNvPr>
          <p:cNvPicPr>
            <a:picLocks noChangeAspect="1"/>
          </p:cNvPicPr>
          <p:nvPr/>
        </p:nvPicPr>
        <p:blipFill>
          <a:blip r:embed="rId8"/>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325937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FD710-03E8-4DB1-9BD6-43DFA8CF5F9C}"/>
              </a:ext>
            </a:extLst>
          </p:cNvPr>
          <p:cNvSpPr>
            <a:spLocks noGrp="1"/>
          </p:cNvSpPr>
          <p:nvPr>
            <p:ph type="title"/>
          </p:nvPr>
        </p:nvSpPr>
        <p:spPr>
          <a:xfrm>
            <a:off x="444500" y="394489"/>
            <a:ext cx="11214100" cy="535531"/>
          </a:xfrm>
        </p:spPr>
        <p:txBody>
          <a:bodyPr/>
          <a:lstStyle/>
          <a:p>
            <a:r>
              <a:rPr lang="en-US" dirty="0">
                <a:solidFill>
                  <a:schemeClr val="accent6">
                    <a:lumMod val="60000"/>
                    <a:lumOff val="40000"/>
                  </a:schemeClr>
                </a:solidFill>
                <a:cs typeface="Gautami" panose="020B0502040204020203" pitchFamily="34" charset="0"/>
              </a:rPr>
              <a:t>S</a:t>
            </a:r>
            <a:r>
              <a:rPr lang="en-IN" dirty="0" err="1">
                <a:solidFill>
                  <a:schemeClr val="accent6">
                    <a:lumMod val="60000"/>
                    <a:lumOff val="40000"/>
                  </a:schemeClr>
                </a:solidFill>
                <a:cs typeface="Gautami" panose="020B0502040204020203" pitchFamily="34" charset="0"/>
              </a:rPr>
              <a:t>teps</a:t>
            </a:r>
            <a:r>
              <a:rPr lang="en-IN" dirty="0">
                <a:solidFill>
                  <a:schemeClr val="accent6">
                    <a:lumMod val="60000"/>
                    <a:lumOff val="40000"/>
                  </a:schemeClr>
                </a:solidFill>
                <a:cs typeface="Gautami" panose="020B0502040204020203" pitchFamily="34" charset="0"/>
              </a:rPr>
              <a:t>…2</a:t>
            </a:r>
            <a:endParaRPr lang="en-IN" dirty="0"/>
          </a:p>
        </p:txBody>
      </p:sp>
      <p:sp>
        <p:nvSpPr>
          <p:cNvPr id="3" name="Slide Number Placeholder 2">
            <a:extLst>
              <a:ext uri="{FF2B5EF4-FFF2-40B4-BE49-F238E27FC236}">
                <a16:creationId xmlns:a16="http://schemas.microsoft.com/office/drawing/2014/main" id="{910BB8C8-06C7-4ED4-A294-7CAF04E1A14F}"/>
              </a:ext>
            </a:extLst>
          </p:cNvPr>
          <p:cNvSpPr>
            <a:spLocks noGrp="1"/>
          </p:cNvSpPr>
          <p:nvPr>
            <p:ph type="sldNum" sz="quarter" idx="12"/>
          </p:nvPr>
        </p:nvSpPr>
        <p:spPr/>
        <p:txBody>
          <a:bodyPr/>
          <a:lstStyle/>
          <a:p>
            <a:fld id="{C263D6C4-4840-40CC-AC84-17E24B3B7BDE}" type="slidenum">
              <a:rPr lang="en-US" noProof="0" smtClean="0"/>
              <a:pPr/>
              <a:t>16</a:t>
            </a:fld>
            <a:endParaRPr lang="en-US" noProof="0" dirty="0"/>
          </a:p>
        </p:txBody>
      </p:sp>
      <p:graphicFrame>
        <p:nvGraphicFramePr>
          <p:cNvPr id="6" name="Diagram 5">
            <a:extLst>
              <a:ext uri="{FF2B5EF4-FFF2-40B4-BE49-F238E27FC236}">
                <a16:creationId xmlns:a16="http://schemas.microsoft.com/office/drawing/2014/main" id="{E504FCE1-D332-400D-810A-D52857276E22}"/>
              </a:ext>
            </a:extLst>
          </p:cNvPr>
          <p:cNvGraphicFramePr/>
          <p:nvPr>
            <p:extLst>
              <p:ext uri="{D42A27DB-BD31-4B8C-83A1-F6EECF244321}">
                <p14:modId xmlns:p14="http://schemas.microsoft.com/office/powerpoint/2010/main" val="2878405082"/>
              </p:ext>
            </p:extLst>
          </p:nvPr>
        </p:nvGraphicFramePr>
        <p:xfrm>
          <a:off x="284019" y="1067109"/>
          <a:ext cx="5974278" cy="47237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4">
            <a:extLst>
              <a:ext uri="{FF2B5EF4-FFF2-40B4-BE49-F238E27FC236}">
                <a16:creationId xmlns:a16="http://schemas.microsoft.com/office/drawing/2014/main" id="{7CECB4FB-0CB6-4E27-BBC7-9EC1A4FBB266}"/>
              </a:ext>
            </a:extLst>
          </p:cNvPr>
          <p:cNvPicPr>
            <a:picLocks noChangeAspect="1"/>
          </p:cNvPicPr>
          <p:nvPr/>
        </p:nvPicPr>
        <p:blipFill>
          <a:blip r:embed="rId8"/>
          <a:stretch>
            <a:fillRect/>
          </a:stretch>
        </p:blipFill>
        <p:spPr>
          <a:xfrm>
            <a:off x="6543305" y="1393041"/>
            <a:ext cx="5272644" cy="2971800"/>
          </a:xfrm>
          <a:prstGeom prst="rect">
            <a:avLst/>
          </a:prstGeom>
        </p:spPr>
      </p:pic>
      <p:sp>
        <p:nvSpPr>
          <p:cNvPr id="4" name="TextBox 3">
            <a:extLst>
              <a:ext uri="{FF2B5EF4-FFF2-40B4-BE49-F238E27FC236}">
                <a16:creationId xmlns:a16="http://schemas.microsoft.com/office/drawing/2014/main" id="{6D9CD632-71C3-44E2-87E7-901AC130C459}"/>
              </a:ext>
            </a:extLst>
          </p:cNvPr>
          <p:cNvSpPr txBox="1"/>
          <p:nvPr/>
        </p:nvSpPr>
        <p:spPr>
          <a:xfrm>
            <a:off x="7629897" y="4643196"/>
            <a:ext cx="3099460" cy="369332"/>
          </a:xfrm>
          <a:prstGeom prst="rect">
            <a:avLst/>
          </a:prstGeom>
          <a:solidFill>
            <a:schemeClr val="tx2">
              <a:lumMod val="50000"/>
            </a:schemeClr>
          </a:solidFill>
          <a:ln w="19050">
            <a:solidFill>
              <a:schemeClr val="tx1"/>
            </a:solidFill>
          </a:ln>
        </p:spPr>
        <p:txBody>
          <a:bodyPr wrap="square" rtlCol="0">
            <a:spAutoFit/>
          </a:bodyPr>
          <a:lstStyle/>
          <a:p>
            <a:pPr algn="ctr"/>
            <a:r>
              <a:rPr lang="en-US" dirty="0">
                <a:solidFill>
                  <a:schemeClr val="bg1"/>
                </a:solidFill>
              </a:rPr>
              <a:t>Model Training</a:t>
            </a:r>
            <a:endParaRPr lang="en-IN" dirty="0">
              <a:solidFill>
                <a:schemeClr val="bg1"/>
              </a:solidFill>
            </a:endParaRPr>
          </a:p>
        </p:txBody>
      </p:sp>
      <p:pic>
        <p:nvPicPr>
          <p:cNvPr id="7" name="Picture 6">
            <a:extLst>
              <a:ext uri="{FF2B5EF4-FFF2-40B4-BE49-F238E27FC236}">
                <a16:creationId xmlns:a16="http://schemas.microsoft.com/office/drawing/2014/main" id="{498195EA-7687-12E6-234E-B57C60A5DF9C}"/>
              </a:ext>
            </a:extLst>
          </p:cNvPr>
          <p:cNvPicPr>
            <a:picLocks noChangeAspect="1"/>
          </p:cNvPicPr>
          <p:nvPr/>
        </p:nvPicPr>
        <p:blipFill>
          <a:blip r:embed="rId9"/>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585503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37016-E79F-5014-C9A2-FA86B24DE40F}"/>
              </a:ext>
            </a:extLst>
          </p:cNvPr>
          <p:cNvSpPr>
            <a:spLocks noGrp="1"/>
          </p:cNvSpPr>
          <p:nvPr>
            <p:ph type="title"/>
          </p:nvPr>
        </p:nvSpPr>
        <p:spPr>
          <a:xfrm>
            <a:off x="230744" y="109475"/>
            <a:ext cx="11214100" cy="573356"/>
          </a:xfrm>
        </p:spPr>
        <p:txBody>
          <a:bodyPr/>
          <a:lstStyle/>
          <a:p>
            <a:r>
              <a:rPr lang="en-IN" sz="4000" dirty="0">
                <a:solidFill>
                  <a:schemeClr val="accent6">
                    <a:lumMod val="60000"/>
                    <a:lumOff val="40000"/>
                  </a:schemeClr>
                </a:solidFill>
              </a:rPr>
              <a:t>Model Training &amp; Testing Codes</a:t>
            </a:r>
          </a:p>
        </p:txBody>
      </p:sp>
      <p:pic>
        <p:nvPicPr>
          <p:cNvPr id="4" name="Content Placeholder 3">
            <a:extLst>
              <a:ext uri="{FF2B5EF4-FFF2-40B4-BE49-F238E27FC236}">
                <a16:creationId xmlns:a16="http://schemas.microsoft.com/office/drawing/2014/main" id="{764F9CBE-FC70-D7DC-EFD5-FFA1B43330BA}"/>
              </a:ext>
            </a:extLst>
          </p:cNvPr>
          <p:cNvPicPr>
            <a:picLocks noGrp="1" noChangeAspect="1"/>
          </p:cNvPicPr>
          <p:nvPr>
            <p:ph sz="half" idx="2"/>
          </p:nvPr>
        </p:nvPicPr>
        <p:blipFill>
          <a:blip r:embed="rId3"/>
          <a:stretch>
            <a:fillRect/>
          </a:stretch>
        </p:blipFill>
        <p:spPr>
          <a:xfrm>
            <a:off x="230744" y="825334"/>
            <a:ext cx="7844477" cy="2962895"/>
          </a:xfrm>
        </p:spPr>
      </p:pic>
      <p:pic>
        <p:nvPicPr>
          <p:cNvPr id="7" name="Picture 6">
            <a:extLst>
              <a:ext uri="{FF2B5EF4-FFF2-40B4-BE49-F238E27FC236}">
                <a16:creationId xmlns:a16="http://schemas.microsoft.com/office/drawing/2014/main" id="{D0B583FD-1E9D-4718-B641-27561CED5616}"/>
              </a:ext>
            </a:extLst>
          </p:cNvPr>
          <p:cNvPicPr>
            <a:picLocks noChangeAspect="1"/>
          </p:cNvPicPr>
          <p:nvPr/>
        </p:nvPicPr>
        <p:blipFill>
          <a:blip r:embed="rId4"/>
          <a:stretch>
            <a:fillRect/>
          </a:stretch>
        </p:blipFill>
        <p:spPr>
          <a:xfrm>
            <a:off x="3735501" y="3930732"/>
            <a:ext cx="7683895" cy="2817793"/>
          </a:xfrm>
          <a:prstGeom prst="rect">
            <a:avLst/>
          </a:prstGeom>
        </p:spPr>
      </p:pic>
      <p:sp>
        <p:nvSpPr>
          <p:cNvPr id="8" name="TextBox 7">
            <a:extLst>
              <a:ext uri="{FF2B5EF4-FFF2-40B4-BE49-F238E27FC236}">
                <a16:creationId xmlns:a16="http://schemas.microsoft.com/office/drawing/2014/main" id="{168773E9-5C25-43E0-89B7-A52E3E3E5113}"/>
              </a:ext>
            </a:extLst>
          </p:cNvPr>
          <p:cNvSpPr txBox="1"/>
          <p:nvPr/>
        </p:nvSpPr>
        <p:spPr>
          <a:xfrm>
            <a:off x="8467106" y="1864426"/>
            <a:ext cx="2977738" cy="369332"/>
          </a:xfrm>
          <a:prstGeom prst="rect">
            <a:avLst/>
          </a:prstGeom>
          <a:noFill/>
        </p:spPr>
        <p:txBody>
          <a:bodyPr wrap="square" rtlCol="0">
            <a:spAutoFit/>
          </a:bodyPr>
          <a:lstStyle/>
          <a:p>
            <a:r>
              <a:rPr lang="en-US" b="1" dirty="0">
                <a:solidFill>
                  <a:schemeClr val="bg1"/>
                </a:solidFill>
              </a:rPr>
              <a:t>Training Code</a:t>
            </a:r>
            <a:endParaRPr lang="en-IN" b="1" dirty="0">
              <a:solidFill>
                <a:schemeClr val="bg1"/>
              </a:solidFill>
            </a:endParaRPr>
          </a:p>
        </p:txBody>
      </p:sp>
      <p:sp>
        <p:nvSpPr>
          <p:cNvPr id="9" name="TextBox 8">
            <a:extLst>
              <a:ext uri="{FF2B5EF4-FFF2-40B4-BE49-F238E27FC236}">
                <a16:creationId xmlns:a16="http://schemas.microsoft.com/office/drawing/2014/main" id="{826C60B2-FECB-4E19-AB0D-B035BDAA97E4}"/>
              </a:ext>
            </a:extLst>
          </p:cNvPr>
          <p:cNvSpPr txBox="1"/>
          <p:nvPr/>
        </p:nvSpPr>
        <p:spPr>
          <a:xfrm>
            <a:off x="1636815" y="4760026"/>
            <a:ext cx="2977738" cy="369332"/>
          </a:xfrm>
          <a:prstGeom prst="rect">
            <a:avLst/>
          </a:prstGeom>
          <a:noFill/>
        </p:spPr>
        <p:txBody>
          <a:bodyPr wrap="square" rtlCol="0">
            <a:spAutoFit/>
          </a:bodyPr>
          <a:lstStyle/>
          <a:p>
            <a:r>
              <a:rPr lang="en-US" b="1" dirty="0">
                <a:solidFill>
                  <a:schemeClr val="bg1"/>
                </a:solidFill>
              </a:rPr>
              <a:t>Testing Code</a:t>
            </a:r>
            <a:endParaRPr lang="en-IN" b="1" dirty="0">
              <a:solidFill>
                <a:schemeClr val="bg1"/>
              </a:solidFill>
            </a:endParaRPr>
          </a:p>
        </p:txBody>
      </p:sp>
      <p:pic>
        <p:nvPicPr>
          <p:cNvPr id="3" name="Picture 2">
            <a:extLst>
              <a:ext uri="{FF2B5EF4-FFF2-40B4-BE49-F238E27FC236}">
                <a16:creationId xmlns:a16="http://schemas.microsoft.com/office/drawing/2014/main" id="{F4164655-B28A-2293-D26E-E300B5AC6570}"/>
              </a:ext>
            </a:extLst>
          </p:cNvPr>
          <p:cNvPicPr>
            <a:picLocks noChangeAspect="1"/>
          </p:cNvPicPr>
          <p:nvPr/>
        </p:nvPicPr>
        <p:blipFill>
          <a:blip r:embed="rId5"/>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3534324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37016-E79F-5014-C9A2-FA86B24DE40F}"/>
              </a:ext>
            </a:extLst>
          </p:cNvPr>
          <p:cNvSpPr>
            <a:spLocks noGrp="1"/>
          </p:cNvSpPr>
          <p:nvPr>
            <p:ph type="title"/>
          </p:nvPr>
        </p:nvSpPr>
        <p:spPr>
          <a:xfrm>
            <a:off x="259361" y="160533"/>
            <a:ext cx="11214100" cy="535531"/>
          </a:xfrm>
        </p:spPr>
        <p:txBody>
          <a:bodyPr/>
          <a:lstStyle/>
          <a:p>
            <a:r>
              <a:rPr lang="en-IN" dirty="0">
                <a:solidFill>
                  <a:schemeClr val="accent6">
                    <a:lumMod val="60000"/>
                    <a:lumOff val="40000"/>
                  </a:schemeClr>
                </a:solidFill>
              </a:rPr>
              <a:t>Results: Training Episode output(s) of S&amp;P500 dataset</a:t>
            </a:r>
          </a:p>
        </p:txBody>
      </p:sp>
      <p:pic>
        <p:nvPicPr>
          <p:cNvPr id="7" name="Picture 6">
            <a:extLst>
              <a:ext uri="{FF2B5EF4-FFF2-40B4-BE49-F238E27FC236}">
                <a16:creationId xmlns:a16="http://schemas.microsoft.com/office/drawing/2014/main" id="{F75D8086-55FE-612E-A721-12A096B403C9}"/>
              </a:ext>
            </a:extLst>
          </p:cNvPr>
          <p:cNvPicPr>
            <a:picLocks noChangeAspect="1"/>
          </p:cNvPicPr>
          <p:nvPr/>
        </p:nvPicPr>
        <p:blipFill>
          <a:blip r:embed="rId3"/>
          <a:stretch>
            <a:fillRect/>
          </a:stretch>
        </p:blipFill>
        <p:spPr>
          <a:xfrm>
            <a:off x="6672995" y="696064"/>
            <a:ext cx="5090504" cy="2687795"/>
          </a:xfrm>
          <a:prstGeom prst="rect">
            <a:avLst/>
          </a:prstGeom>
        </p:spPr>
      </p:pic>
      <p:pic>
        <p:nvPicPr>
          <p:cNvPr id="2052" name="Picture 4">
            <a:extLst>
              <a:ext uri="{FF2B5EF4-FFF2-40B4-BE49-F238E27FC236}">
                <a16:creationId xmlns:a16="http://schemas.microsoft.com/office/drawing/2014/main" id="{AB419D0C-CC0A-B0D7-012E-01B16E42F0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361" y="709069"/>
            <a:ext cx="5977194" cy="2687274"/>
          </a:xfrm>
          <a:prstGeom prst="rect">
            <a:avLst/>
          </a:prstGeom>
          <a:solidFill>
            <a:schemeClr val="bg1"/>
          </a:solidFill>
        </p:spPr>
      </p:pic>
      <p:pic>
        <p:nvPicPr>
          <p:cNvPr id="5" name="Picture 2">
            <a:extLst>
              <a:ext uri="{FF2B5EF4-FFF2-40B4-BE49-F238E27FC236}">
                <a16:creationId xmlns:a16="http://schemas.microsoft.com/office/drawing/2014/main" id="{15A87269-BA84-4AB7-91EB-06CBCF7CC4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6951" y="4055856"/>
            <a:ext cx="5836987" cy="2294904"/>
          </a:xfrm>
          <a:prstGeom prst="rect">
            <a:avLst/>
          </a:prstGeom>
          <a:solidFill>
            <a:schemeClr val="bg1"/>
          </a:solidFill>
        </p:spPr>
      </p:pic>
      <p:sp>
        <p:nvSpPr>
          <p:cNvPr id="3" name="TextBox 2">
            <a:extLst>
              <a:ext uri="{FF2B5EF4-FFF2-40B4-BE49-F238E27FC236}">
                <a16:creationId xmlns:a16="http://schemas.microsoft.com/office/drawing/2014/main" id="{9902E763-6C2A-4F62-9C0E-F71E1E94093B}"/>
              </a:ext>
            </a:extLst>
          </p:cNvPr>
          <p:cNvSpPr txBox="1"/>
          <p:nvPr/>
        </p:nvSpPr>
        <p:spPr>
          <a:xfrm>
            <a:off x="5027221" y="6350760"/>
            <a:ext cx="2137558" cy="369332"/>
          </a:xfrm>
          <a:prstGeom prst="rect">
            <a:avLst/>
          </a:prstGeom>
          <a:solidFill>
            <a:srgbClr val="1B6872"/>
          </a:solidFill>
          <a:ln w="19050">
            <a:solidFill>
              <a:schemeClr val="tx1"/>
            </a:solidFill>
          </a:ln>
        </p:spPr>
        <p:txBody>
          <a:bodyPr wrap="square" rtlCol="0">
            <a:spAutoFit/>
          </a:bodyPr>
          <a:lstStyle/>
          <a:p>
            <a:pPr algn="ctr"/>
            <a:r>
              <a:rPr lang="en-US" dirty="0">
                <a:solidFill>
                  <a:schemeClr val="bg1"/>
                </a:solidFill>
              </a:rPr>
              <a:t>Episode 10</a:t>
            </a:r>
            <a:endParaRPr lang="en-IN" dirty="0">
              <a:solidFill>
                <a:schemeClr val="bg1"/>
              </a:solidFill>
            </a:endParaRPr>
          </a:p>
        </p:txBody>
      </p:sp>
      <p:sp>
        <p:nvSpPr>
          <p:cNvPr id="8" name="TextBox 7">
            <a:extLst>
              <a:ext uri="{FF2B5EF4-FFF2-40B4-BE49-F238E27FC236}">
                <a16:creationId xmlns:a16="http://schemas.microsoft.com/office/drawing/2014/main" id="{111875DD-29FF-4F95-BE53-CAFD9839E6B4}"/>
              </a:ext>
            </a:extLst>
          </p:cNvPr>
          <p:cNvSpPr txBox="1"/>
          <p:nvPr/>
        </p:nvSpPr>
        <p:spPr>
          <a:xfrm>
            <a:off x="2282068" y="3385457"/>
            <a:ext cx="2137558" cy="369332"/>
          </a:xfrm>
          <a:prstGeom prst="rect">
            <a:avLst/>
          </a:prstGeom>
          <a:solidFill>
            <a:srgbClr val="1B6872"/>
          </a:solidFill>
          <a:ln w="19050">
            <a:solidFill>
              <a:schemeClr val="tx1"/>
            </a:solidFill>
          </a:ln>
        </p:spPr>
        <p:txBody>
          <a:bodyPr wrap="square" rtlCol="0">
            <a:spAutoFit/>
          </a:bodyPr>
          <a:lstStyle/>
          <a:p>
            <a:pPr algn="ctr"/>
            <a:r>
              <a:rPr lang="en-US" dirty="0">
                <a:solidFill>
                  <a:schemeClr val="bg1"/>
                </a:solidFill>
              </a:rPr>
              <a:t>Episode 1</a:t>
            </a:r>
            <a:endParaRPr lang="en-IN" dirty="0">
              <a:solidFill>
                <a:schemeClr val="bg1"/>
              </a:solidFill>
            </a:endParaRPr>
          </a:p>
        </p:txBody>
      </p:sp>
      <p:sp>
        <p:nvSpPr>
          <p:cNvPr id="9" name="TextBox 8">
            <a:extLst>
              <a:ext uri="{FF2B5EF4-FFF2-40B4-BE49-F238E27FC236}">
                <a16:creationId xmlns:a16="http://schemas.microsoft.com/office/drawing/2014/main" id="{3FCD56F6-85D3-4BB0-B74A-122D0762E75A}"/>
              </a:ext>
            </a:extLst>
          </p:cNvPr>
          <p:cNvSpPr txBox="1"/>
          <p:nvPr/>
        </p:nvSpPr>
        <p:spPr>
          <a:xfrm>
            <a:off x="8296399" y="3390900"/>
            <a:ext cx="2137558" cy="369332"/>
          </a:xfrm>
          <a:prstGeom prst="rect">
            <a:avLst/>
          </a:prstGeom>
          <a:solidFill>
            <a:srgbClr val="1B6872"/>
          </a:solidFill>
          <a:ln w="19050">
            <a:solidFill>
              <a:schemeClr val="tx1"/>
            </a:solidFill>
          </a:ln>
        </p:spPr>
        <p:txBody>
          <a:bodyPr wrap="square" rtlCol="0">
            <a:spAutoFit/>
          </a:bodyPr>
          <a:lstStyle/>
          <a:p>
            <a:pPr algn="ctr"/>
            <a:r>
              <a:rPr lang="en-US" dirty="0">
                <a:solidFill>
                  <a:schemeClr val="bg1"/>
                </a:solidFill>
              </a:rPr>
              <a:t>Episode 2</a:t>
            </a:r>
            <a:endParaRPr lang="en-IN" dirty="0">
              <a:solidFill>
                <a:schemeClr val="bg1"/>
              </a:solidFill>
            </a:endParaRPr>
          </a:p>
        </p:txBody>
      </p:sp>
      <p:pic>
        <p:nvPicPr>
          <p:cNvPr id="4" name="Picture 3">
            <a:extLst>
              <a:ext uri="{FF2B5EF4-FFF2-40B4-BE49-F238E27FC236}">
                <a16:creationId xmlns:a16="http://schemas.microsoft.com/office/drawing/2014/main" id="{C2E6B5B6-8976-ED40-E159-0B23B98743CA}"/>
              </a:ext>
            </a:extLst>
          </p:cNvPr>
          <p:cNvPicPr>
            <a:picLocks noChangeAspect="1"/>
          </p:cNvPicPr>
          <p:nvPr/>
        </p:nvPicPr>
        <p:blipFill>
          <a:blip r:embed="rId6"/>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272262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37016-E79F-5014-C9A2-FA86B24DE40F}"/>
              </a:ext>
            </a:extLst>
          </p:cNvPr>
          <p:cNvSpPr>
            <a:spLocks noGrp="1"/>
          </p:cNvSpPr>
          <p:nvPr>
            <p:ph type="title"/>
          </p:nvPr>
        </p:nvSpPr>
        <p:spPr>
          <a:xfrm>
            <a:off x="282204" y="188178"/>
            <a:ext cx="11214100" cy="480131"/>
          </a:xfrm>
        </p:spPr>
        <p:txBody>
          <a:bodyPr/>
          <a:lstStyle/>
          <a:p>
            <a:r>
              <a:rPr lang="en-IN" sz="2800" dirty="0">
                <a:solidFill>
                  <a:schemeClr val="accent6">
                    <a:lumMod val="60000"/>
                    <a:lumOff val="40000"/>
                  </a:schemeClr>
                </a:solidFill>
              </a:rPr>
              <a:t>Results: Test output</a:t>
            </a:r>
          </a:p>
        </p:txBody>
      </p:sp>
      <p:pic>
        <p:nvPicPr>
          <p:cNvPr id="4098" name="Picture 2">
            <a:extLst>
              <a:ext uri="{FF2B5EF4-FFF2-40B4-BE49-F238E27FC236}">
                <a16:creationId xmlns:a16="http://schemas.microsoft.com/office/drawing/2014/main" id="{026143B0-509D-7DA1-2FA8-921CE3CE4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204" y="736949"/>
            <a:ext cx="5525737" cy="2692052"/>
          </a:xfrm>
          <a:prstGeom prst="rect">
            <a:avLst/>
          </a:prstGeom>
          <a:solidFill>
            <a:schemeClr val="bg1"/>
          </a:solidFill>
        </p:spPr>
      </p:pic>
      <p:sp>
        <p:nvSpPr>
          <p:cNvPr id="4" name="TextBox 3">
            <a:extLst>
              <a:ext uri="{FF2B5EF4-FFF2-40B4-BE49-F238E27FC236}">
                <a16:creationId xmlns:a16="http://schemas.microsoft.com/office/drawing/2014/main" id="{59E6F6CA-8064-4A58-B3E0-6DB629F7B2FA}"/>
              </a:ext>
            </a:extLst>
          </p:cNvPr>
          <p:cNvSpPr txBox="1"/>
          <p:nvPr/>
        </p:nvSpPr>
        <p:spPr>
          <a:xfrm>
            <a:off x="1976293" y="3429000"/>
            <a:ext cx="2137558" cy="369332"/>
          </a:xfrm>
          <a:prstGeom prst="rect">
            <a:avLst/>
          </a:prstGeom>
          <a:solidFill>
            <a:srgbClr val="1B6872"/>
          </a:solidFill>
          <a:ln w="19050">
            <a:solidFill>
              <a:schemeClr val="tx1"/>
            </a:solidFill>
          </a:ln>
        </p:spPr>
        <p:txBody>
          <a:bodyPr wrap="square" rtlCol="0">
            <a:spAutoFit/>
          </a:bodyPr>
          <a:lstStyle/>
          <a:p>
            <a:pPr algn="ctr"/>
            <a:r>
              <a:rPr lang="en-US" dirty="0">
                <a:solidFill>
                  <a:schemeClr val="bg1"/>
                </a:solidFill>
              </a:rPr>
              <a:t>S&amp;P500</a:t>
            </a:r>
            <a:endParaRPr lang="en-IN" dirty="0">
              <a:solidFill>
                <a:schemeClr val="bg1"/>
              </a:solidFill>
            </a:endParaRPr>
          </a:p>
        </p:txBody>
      </p:sp>
      <p:pic>
        <p:nvPicPr>
          <p:cNvPr id="8" name="Picture 7">
            <a:extLst>
              <a:ext uri="{FF2B5EF4-FFF2-40B4-BE49-F238E27FC236}">
                <a16:creationId xmlns:a16="http://schemas.microsoft.com/office/drawing/2014/main" id="{AE7B65EC-3FEE-44F8-B593-DC9CBFFD8E0E}"/>
              </a:ext>
            </a:extLst>
          </p:cNvPr>
          <p:cNvPicPr>
            <a:picLocks noChangeAspect="1"/>
          </p:cNvPicPr>
          <p:nvPr/>
        </p:nvPicPr>
        <p:blipFill>
          <a:blip r:embed="rId3"/>
          <a:stretch>
            <a:fillRect/>
          </a:stretch>
        </p:blipFill>
        <p:spPr>
          <a:xfrm>
            <a:off x="6258296" y="629393"/>
            <a:ext cx="5651500" cy="2799608"/>
          </a:xfrm>
          <a:prstGeom prst="rect">
            <a:avLst/>
          </a:prstGeom>
        </p:spPr>
      </p:pic>
      <p:sp>
        <p:nvSpPr>
          <p:cNvPr id="10" name="TextBox 9">
            <a:extLst>
              <a:ext uri="{FF2B5EF4-FFF2-40B4-BE49-F238E27FC236}">
                <a16:creationId xmlns:a16="http://schemas.microsoft.com/office/drawing/2014/main" id="{2C5FF340-CE80-4AB5-84B1-1E1672CB903C}"/>
              </a:ext>
            </a:extLst>
          </p:cNvPr>
          <p:cNvSpPr txBox="1"/>
          <p:nvPr/>
        </p:nvSpPr>
        <p:spPr>
          <a:xfrm>
            <a:off x="7864394" y="3445485"/>
            <a:ext cx="2740271" cy="369332"/>
          </a:xfrm>
          <a:prstGeom prst="rect">
            <a:avLst/>
          </a:prstGeom>
          <a:solidFill>
            <a:srgbClr val="1B6872"/>
          </a:solidFill>
          <a:ln w="19050">
            <a:solidFill>
              <a:schemeClr val="tx1"/>
            </a:solidFill>
          </a:ln>
        </p:spPr>
        <p:txBody>
          <a:bodyPr wrap="square" rtlCol="0">
            <a:spAutoFit/>
          </a:bodyPr>
          <a:lstStyle/>
          <a:p>
            <a:pPr algn="ctr"/>
            <a:r>
              <a:rPr lang="en-US" dirty="0">
                <a:solidFill>
                  <a:schemeClr val="bg1"/>
                </a:solidFill>
              </a:rPr>
              <a:t>Adani Enterprises Ltd.</a:t>
            </a:r>
            <a:endParaRPr lang="en-IN" dirty="0">
              <a:solidFill>
                <a:schemeClr val="bg1"/>
              </a:solidFill>
            </a:endParaRPr>
          </a:p>
        </p:txBody>
      </p:sp>
      <p:pic>
        <p:nvPicPr>
          <p:cNvPr id="11" name="Picture 10">
            <a:extLst>
              <a:ext uri="{FF2B5EF4-FFF2-40B4-BE49-F238E27FC236}">
                <a16:creationId xmlns:a16="http://schemas.microsoft.com/office/drawing/2014/main" id="{AD6C27E9-E029-4186-8B7A-ACDBC7DD474E}"/>
              </a:ext>
            </a:extLst>
          </p:cNvPr>
          <p:cNvPicPr>
            <a:picLocks noChangeAspect="1"/>
          </p:cNvPicPr>
          <p:nvPr/>
        </p:nvPicPr>
        <p:blipFill>
          <a:blip r:embed="rId4"/>
          <a:stretch>
            <a:fillRect/>
          </a:stretch>
        </p:blipFill>
        <p:spPr>
          <a:xfrm>
            <a:off x="282204" y="3977770"/>
            <a:ext cx="5525737" cy="2692052"/>
          </a:xfrm>
          <a:prstGeom prst="rect">
            <a:avLst/>
          </a:prstGeom>
        </p:spPr>
      </p:pic>
      <p:sp>
        <p:nvSpPr>
          <p:cNvPr id="13" name="TextBox 12">
            <a:extLst>
              <a:ext uri="{FF2B5EF4-FFF2-40B4-BE49-F238E27FC236}">
                <a16:creationId xmlns:a16="http://schemas.microsoft.com/office/drawing/2014/main" id="{F09004B5-0781-4C10-9914-7C526DD7AC44}"/>
              </a:ext>
            </a:extLst>
          </p:cNvPr>
          <p:cNvSpPr txBox="1"/>
          <p:nvPr/>
        </p:nvSpPr>
        <p:spPr>
          <a:xfrm>
            <a:off x="1774515" y="6333031"/>
            <a:ext cx="2137558" cy="369332"/>
          </a:xfrm>
          <a:prstGeom prst="rect">
            <a:avLst/>
          </a:prstGeom>
          <a:solidFill>
            <a:srgbClr val="1B6872"/>
          </a:solidFill>
          <a:ln w="19050">
            <a:solidFill>
              <a:schemeClr val="tx1"/>
            </a:solidFill>
          </a:ln>
        </p:spPr>
        <p:txBody>
          <a:bodyPr wrap="square" rtlCol="0">
            <a:spAutoFit/>
          </a:bodyPr>
          <a:lstStyle/>
          <a:p>
            <a:pPr algn="ctr"/>
            <a:r>
              <a:rPr lang="en-US" dirty="0">
                <a:solidFill>
                  <a:schemeClr val="bg1"/>
                </a:solidFill>
              </a:rPr>
              <a:t>NIFTY50</a:t>
            </a:r>
            <a:endParaRPr lang="en-IN" dirty="0">
              <a:solidFill>
                <a:schemeClr val="bg1"/>
              </a:solidFill>
            </a:endParaRPr>
          </a:p>
        </p:txBody>
      </p:sp>
      <p:pic>
        <p:nvPicPr>
          <p:cNvPr id="5" name="Picture 4">
            <a:extLst>
              <a:ext uri="{FF2B5EF4-FFF2-40B4-BE49-F238E27FC236}">
                <a16:creationId xmlns:a16="http://schemas.microsoft.com/office/drawing/2014/main" id="{2FE80607-E702-FC9C-7DA1-4A9B61262597}"/>
              </a:ext>
            </a:extLst>
          </p:cNvPr>
          <p:cNvPicPr>
            <a:picLocks noChangeAspect="1"/>
          </p:cNvPicPr>
          <p:nvPr/>
        </p:nvPicPr>
        <p:blipFill>
          <a:blip r:embed="rId5"/>
          <a:stretch>
            <a:fillRect/>
          </a:stretch>
        </p:blipFill>
        <p:spPr>
          <a:xfrm>
            <a:off x="6258296" y="3923993"/>
            <a:ext cx="5651500" cy="2692052"/>
          </a:xfrm>
          <a:prstGeom prst="rect">
            <a:avLst/>
          </a:prstGeom>
        </p:spPr>
      </p:pic>
      <p:sp>
        <p:nvSpPr>
          <p:cNvPr id="6" name="TextBox 5">
            <a:extLst>
              <a:ext uri="{FF2B5EF4-FFF2-40B4-BE49-F238E27FC236}">
                <a16:creationId xmlns:a16="http://schemas.microsoft.com/office/drawing/2014/main" id="{A55B66E0-E6BE-3CC5-94C4-95B86D6D7070}"/>
              </a:ext>
            </a:extLst>
          </p:cNvPr>
          <p:cNvSpPr txBox="1"/>
          <p:nvPr/>
        </p:nvSpPr>
        <p:spPr>
          <a:xfrm>
            <a:off x="8060896" y="6367690"/>
            <a:ext cx="2740949" cy="369332"/>
          </a:xfrm>
          <a:prstGeom prst="rect">
            <a:avLst/>
          </a:prstGeom>
          <a:solidFill>
            <a:srgbClr val="1B6872"/>
          </a:solidFill>
          <a:ln w="19050">
            <a:solidFill>
              <a:schemeClr val="tx1"/>
            </a:solidFill>
          </a:ln>
        </p:spPr>
        <p:txBody>
          <a:bodyPr wrap="square" rtlCol="0">
            <a:spAutoFit/>
          </a:bodyPr>
          <a:lstStyle/>
          <a:p>
            <a:pPr algn="ctr"/>
            <a:r>
              <a:rPr lang="en-US" dirty="0">
                <a:solidFill>
                  <a:schemeClr val="bg1"/>
                </a:solidFill>
              </a:rPr>
              <a:t>Reliance Industries Ltd.</a:t>
            </a:r>
            <a:endParaRPr lang="en-IN" dirty="0">
              <a:solidFill>
                <a:schemeClr val="bg1"/>
              </a:solidFill>
            </a:endParaRPr>
          </a:p>
        </p:txBody>
      </p:sp>
      <p:pic>
        <p:nvPicPr>
          <p:cNvPr id="3" name="Picture 2">
            <a:extLst>
              <a:ext uri="{FF2B5EF4-FFF2-40B4-BE49-F238E27FC236}">
                <a16:creationId xmlns:a16="http://schemas.microsoft.com/office/drawing/2014/main" id="{3E8D05E3-F226-61B1-CC7B-3034CFB33495}"/>
              </a:ext>
            </a:extLst>
          </p:cNvPr>
          <p:cNvPicPr>
            <a:picLocks noChangeAspect="1"/>
          </p:cNvPicPr>
          <p:nvPr/>
        </p:nvPicPr>
        <p:blipFill>
          <a:blip r:embed="rId6"/>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159295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
        <p:nvSpPr>
          <p:cNvPr id="7" name="Title 3">
            <a:extLst>
              <a:ext uri="{FF2B5EF4-FFF2-40B4-BE49-F238E27FC236}">
                <a16:creationId xmlns:a16="http://schemas.microsoft.com/office/drawing/2014/main" id="{C17E7C40-0761-D2CE-B27A-202559812DB8}"/>
              </a:ext>
            </a:extLst>
          </p:cNvPr>
          <p:cNvSpPr>
            <a:spLocks noGrp="1"/>
          </p:cNvSpPr>
          <p:nvPr>
            <p:ph type="title"/>
          </p:nvPr>
        </p:nvSpPr>
        <p:spPr>
          <a:xfrm>
            <a:off x="444500" y="2716851"/>
            <a:ext cx="9871443" cy="3598224"/>
          </a:xfrm>
        </p:spPr>
        <p:txBody>
          <a:bodyPr>
            <a:noAutofit/>
          </a:bodyPr>
          <a:lstStyle/>
          <a:p>
            <a:pPr>
              <a:lnSpc>
                <a:spcPct val="150000"/>
              </a:lnSpc>
              <a:spcAft>
                <a:spcPts val="800"/>
              </a:spcAft>
            </a:pPr>
            <a:r>
              <a:rPr lang="en-IN" sz="2000" b="0" dirty="0">
                <a:solidFill>
                  <a:schemeClr val="accent6">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Introduction</a:t>
            </a:r>
            <a:br>
              <a:rPr lang="en-IN" sz="2000" b="0" dirty="0">
                <a:solidFill>
                  <a:schemeClr val="accent6">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000" b="0" dirty="0">
                <a:solidFill>
                  <a:schemeClr val="accent6">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Objective</a:t>
            </a:r>
            <a:br>
              <a:rPr lang="en-IN" sz="2000" b="0" dirty="0">
                <a:solidFill>
                  <a:schemeClr val="accent6">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IN" sz="2000" b="0" dirty="0">
                <a:solidFill>
                  <a:schemeClr val="accent6">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Basic Concepts	</a:t>
            </a:r>
            <a:br>
              <a:rPr lang="en-IN" sz="2000" b="0" dirty="0">
                <a:solidFill>
                  <a:schemeClr val="accent6">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000" b="0" dirty="0">
                <a:solidFill>
                  <a:schemeClr val="accent6">
                    <a:lumMod val="20000"/>
                    <a:lumOff val="80000"/>
                  </a:schemeClr>
                </a:solidFill>
                <a:latin typeface="Times New Roman" panose="02020603050405020304" pitchFamily="18" charset="0"/>
                <a:ea typeface="Calibri" panose="020F0502020204030204" pitchFamily="34" charset="0"/>
                <a:cs typeface="Times New Roman" panose="02020603050405020304" pitchFamily="18" charset="0"/>
              </a:rPr>
              <a:t>Working Principle</a:t>
            </a:r>
            <a:br>
              <a:rPr lang="en-IN" sz="2000" b="0" dirty="0">
                <a:solidFill>
                  <a:schemeClr val="accent6">
                    <a:lumMod val="20000"/>
                    <a:lumOff val="80000"/>
                  </a:schemeClr>
                </a:solidFill>
                <a:latin typeface="Times New Roman" panose="02020603050405020304" pitchFamily="18" charset="0"/>
                <a:ea typeface="Calibri" panose="020F0502020204030204" pitchFamily="34" charset="0"/>
                <a:cs typeface="Times New Roman" panose="02020603050405020304" pitchFamily="18" charset="0"/>
              </a:rPr>
            </a:br>
            <a:r>
              <a:rPr lang="en-IN" sz="2000" b="0" dirty="0">
                <a:solidFill>
                  <a:schemeClr val="accent6">
                    <a:lumMod val="20000"/>
                    <a:lumOff val="80000"/>
                  </a:schemeClr>
                </a:solidFill>
                <a:latin typeface="Times New Roman" panose="02020603050405020304" pitchFamily="18" charset="0"/>
                <a:ea typeface="Calibri" panose="020F0502020204030204" pitchFamily="34" charset="0"/>
                <a:cs typeface="Times New Roman" panose="02020603050405020304" pitchFamily="18" charset="0"/>
              </a:rPr>
              <a:t>Important Terms</a:t>
            </a:r>
            <a:br>
              <a:rPr lang="en-IN" sz="2000" b="0" dirty="0">
                <a:solidFill>
                  <a:schemeClr val="accent6">
                    <a:lumMod val="20000"/>
                    <a:lumOff val="80000"/>
                  </a:schemeClr>
                </a:solidFill>
                <a:latin typeface="Times New Roman" panose="02020603050405020304" pitchFamily="18" charset="0"/>
                <a:ea typeface="Calibri" panose="020F0502020204030204" pitchFamily="34" charset="0"/>
                <a:cs typeface="Times New Roman" panose="02020603050405020304" pitchFamily="18" charset="0"/>
              </a:rPr>
            </a:br>
            <a:r>
              <a:rPr lang="en-IN" sz="2000" b="0" dirty="0">
                <a:solidFill>
                  <a:schemeClr val="accent6">
                    <a:lumMod val="20000"/>
                    <a:lumOff val="80000"/>
                  </a:schemeClr>
                </a:solidFill>
                <a:latin typeface="Times New Roman" panose="02020603050405020304" pitchFamily="18" charset="0"/>
                <a:ea typeface="Calibri" panose="020F0502020204030204" pitchFamily="34" charset="0"/>
                <a:cs typeface="Times New Roman" panose="02020603050405020304" pitchFamily="18" charset="0"/>
              </a:rPr>
              <a:t>Explaining the terminologies</a:t>
            </a:r>
            <a:br>
              <a:rPr lang="en-IN" sz="2000" b="0" dirty="0">
                <a:solidFill>
                  <a:schemeClr val="accent6">
                    <a:lumMod val="20000"/>
                    <a:lumOff val="80000"/>
                  </a:schemeClr>
                </a:solidFill>
                <a:latin typeface="Times New Roman" panose="02020603050405020304" pitchFamily="18" charset="0"/>
                <a:ea typeface="Calibri" panose="020F0502020204030204" pitchFamily="34" charset="0"/>
                <a:cs typeface="Times New Roman" panose="02020603050405020304" pitchFamily="18" charset="0"/>
              </a:rPr>
            </a:br>
            <a:r>
              <a:rPr lang="en-IN" sz="2000" b="0" dirty="0">
                <a:solidFill>
                  <a:schemeClr val="accent6">
                    <a:lumMod val="20000"/>
                    <a:lumOff val="80000"/>
                  </a:schemeClr>
                </a:solidFill>
                <a:latin typeface="Times New Roman" panose="02020603050405020304" pitchFamily="18" charset="0"/>
                <a:ea typeface="Calibri" panose="020F0502020204030204" pitchFamily="34" charset="0"/>
                <a:cs typeface="Times New Roman" panose="02020603050405020304" pitchFamily="18" charset="0"/>
              </a:rPr>
              <a:t>Methodology</a:t>
            </a:r>
            <a:br>
              <a:rPr lang="en-IN" sz="2000" b="0" dirty="0">
                <a:solidFill>
                  <a:schemeClr val="accent6">
                    <a:lumMod val="20000"/>
                    <a:lumOff val="80000"/>
                  </a:schemeClr>
                </a:solidFill>
                <a:latin typeface="Times New Roman" panose="02020603050405020304" pitchFamily="18" charset="0"/>
                <a:ea typeface="Calibri" panose="020F0502020204030204" pitchFamily="34" charset="0"/>
                <a:cs typeface="Times New Roman" panose="02020603050405020304" pitchFamily="18" charset="0"/>
              </a:rPr>
            </a:br>
            <a:r>
              <a:rPr lang="en-IN" sz="2000" b="0" dirty="0">
                <a:solidFill>
                  <a:schemeClr val="accent6">
                    <a:lumMod val="20000"/>
                    <a:lumOff val="80000"/>
                  </a:schemeClr>
                </a:solidFill>
                <a:latin typeface="Times New Roman" panose="02020603050405020304" pitchFamily="18" charset="0"/>
                <a:ea typeface="Calibri" panose="020F0502020204030204" pitchFamily="34" charset="0"/>
                <a:cs typeface="Times New Roman" panose="02020603050405020304" pitchFamily="18" charset="0"/>
              </a:rPr>
              <a:t>Results</a:t>
            </a:r>
            <a:br>
              <a:rPr lang="en-IN" sz="2000" b="0" dirty="0">
                <a:solidFill>
                  <a:schemeClr val="accent6">
                    <a:lumMod val="20000"/>
                    <a:lumOff val="80000"/>
                  </a:schemeClr>
                </a:solidFill>
                <a:latin typeface="Times New Roman" panose="02020603050405020304" pitchFamily="18" charset="0"/>
                <a:ea typeface="Calibri" panose="020F0502020204030204" pitchFamily="34" charset="0"/>
                <a:cs typeface="Times New Roman" panose="02020603050405020304" pitchFamily="18" charset="0"/>
              </a:rPr>
            </a:br>
            <a:r>
              <a:rPr lang="en-IN" sz="2000" b="0" dirty="0">
                <a:solidFill>
                  <a:schemeClr val="accent6">
                    <a:lumMod val="20000"/>
                    <a:lumOff val="80000"/>
                  </a:schemeClr>
                </a:solidFill>
                <a:latin typeface="Times New Roman" panose="02020603050405020304" pitchFamily="18" charset="0"/>
                <a:ea typeface="Calibri" panose="020F0502020204030204" pitchFamily="34" charset="0"/>
                <a:cs typeface="Times New Roman" panose="02020603050405020304" pitchFamily="18" charset="0"/>
              </a:rPr>
              <a:t>Challenges</a:t>
            </a:r>
            <a:br>
              <a:rPr lang="en-IN" sz="2000" b="0" dirty="0">
                <a:solidFill>
                  <a:schemeClr val="accent6">
                    <a:lumMod val="20000"/>
                    <a:lumOff val="80000"/>
                  </a:schemeClr>
                </a:solidFill>
                <a:latin typeface="Times New Roman" panose="02020603050405020304" pitchFamily="18" charset="0"/>
                <a:ea typeface="Calibri" panose="020F0502020204030204" pitchFamily="34" charset="0"/>
                <a:cs typeface="Times New Roman" panose="02020603050405020304" pitchFamily="18" charset="0"/>
              </a:rPr>
            </a:br>
            <a:r>
              <a:rPr lang="en-IN" sz="2000" b="0" dirty="0">
                <a:solidFill>
                  <a:schemeClr val="accent6">
                    <a:lumMod val="20000"/>
                    <a:lumOff val="80000"/>
                  </a:schemeClr>
                </a:solidFill>
                <a:latin typeface="Times New Roman" panose="02020603050405020304" pitchFamily="18" charset="0"/>
                <a:ea typeface="Calibri" panose="020F0502020204030204" pitchFamily="34" charset="0"/>
                <a:cs typeface="Times New Roman" panose="02020603050405020304" pitchFamily="18" charset="0"/>
              </a:rPr>
              <a:t>Conclusion</a:t>
            </a:r>
            <a:br>
              <a:rPr lang="en-IN" sz="2000" b="0" dirty="0">
                <a:solidFill>
                  <a:schemeClr val="accent6">
                    <a:lumMod val="20000"/>
                    <a:lumOff val="80000"/>
                  </a:schemeClr>
                </a:solidFill>
                <a:latin typeface="Times New Roman" panose="02020603050405020304" pitchFamily="18" charset="0"/>
                <a:ea typeface="Calibri" panose="020F0502020204030204" pitchFamily="34" charset="0"/>
                <a:cs typeface="Times New Roman" panose="02020603050405020304" pitchFamily="18" charset="0"/>
              </a:rPr>
            </a:br>
            <a:r>
              <a:rPr lang="en-IN" sz="2000" b="0" dirty="0">
                <a:solidFill>
                  <a:schemeClr val="accent6">
                    <a:lumMod val="20000"/>
                    <a:lumOff val="80000"/>
                  </a:schemeClr>
                </a:solidFill>
                <a:latin typeface="Times New Roman" panose="02020603050405020304" pitchFamily="18" charset="0"/>
                <a:ea typeface="Calibri" panose="020F0502020204030204" pitchFamily="34" charset="0"/>
                <a:cs typeface="Times New Roman" panose="02020603050405020304" pitchFamily="18" charset="0"/>
              </a:rPr>
              <a:t>Future Work and Scope</a:t>
            </a:r>
            <a:endParaRPr lang="en-IN" sz="2000" b="0" dirty="0">
              <a:solidFill>
                <a:schemeClr val="accent6">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itle 3">
            <a:extLst>
              <a:ext uri="{FF2B5EF4-FFF2-40B4-BE49-F238E27FC236}">
                <a16:creationId xmlns:a16="http://schemas.microsoft.com/office/drawing/2014/main" id="{88F49C59-CF23-4F16-BD6D-7BA176B7853A}"/>
              </a:ext>
            </a:extLst>
          </p:cNvPr>
          <p:cNvSpPr txBox="1">
            <a:spLocks/>
          </p:cNvSpPr>
          <p:nvPr/>
        </p:nvSpPr>
        <p:spPr>
          <a:xfrm>
            <a:off x="444500" y="519312"/>
            <a:ext cx="11214100" cy="34471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GB" sz="5400" b="1" kern="1200" dirty="0">
                <a:solidFill>
                  <a:schemeClr val="bg1"/>
                </a:solidFill>
                <a:latin typeface="+mj-lt"/>
                <a:ea typeface="+mj-ea"/>
                <a:cs typeface="+mj-cs"/>
              </a:defRPr>
            </a:lvl1pPr>
          </a:lstStyle>
          <a:p>
            <a:pPr>
              <a:lnSpc>
                <a:spcPts val="1425"/>
              </a:lnSpc>
              <a:spcAft>
                <a:spcPts val="800"/>
              </a:spcAft>
            </a:pPr>
            <a:r>
              <a:rPr lang="en-IN" sz="4000" dirty="0">
                <a:solidFill>
                  <a:schemeClr val="accent6">
                    <a:lumMod val="60000"/>
                    <a:lumOff val="40000"/>
                  </a:schemeClr>
                </a:solidFill>
                <a:ea typeface="Times New Roman" panose="02020603050405020304" pitchFamily="18" charset="0"/>
                <a:cs typeface="Gautami" panose="020B0502040204020203" pitchFamily="34" charset="0"/>
              </a:rPr>
              <a:t>Agenda</a:t>
            </a:r>
            <a:endParaRPr lang="en-IN" sz="4000" dirty="0">
              <a:solidFill>
                <a:schemeClr val="accent6">
                  <a:lumMod val="60000"/>
                  <a:lumOff val="40000"/>
                </a:schemeClr>
              </a:solidFill>
              <a:ea typeface="Calibri" panose="020F0502020204030204" pitchFamily="34" charset="0"/>
              <a:cs typeface="Gautami" panose="020B0502040204020203" pitchFamily="34" charset="0"/>
            </a:endParaRPr>
          </a:p>
        </p:txBody>
      </p:sp>
      <p:pic>
        <p:nvPicPr>
          <p:cNvPr id="3" name="Picture 2">
            <a:extLst>
              <a:ext uri="{FF2B5EF4-FFF2-40B4-BE49-F238E27FC236}">
                <a16:creationId xmlns:a16="http://schemas.microsoft.com/office/drawing/2014/main" id="{01D297D3-EE2A-4F4A-78E4-F3D9E2671E9E}"/>
              </a:ext>
            </a:extLst>
          </p:cNvPr>
          <p:cNvPicPr>
            <a:picLocks noChangeAspect="1"/>
          </p:cNvPicPr>
          <p:nvPr/>
        </p:nvPicPr>
        <p:blipFill>
          <a:blip r:embed="rId2"/>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2641E-660C-46E8-A655-2EA97AE5B0B3}"/>
              </a:ext>
            </a:extLst>
          </p:cNvPr>
          <p:cNvSpPr>
            <a:spLocks noGrp="1"/>
          </p:cNvSpPr>
          <p:nvPr>
            <p:ph type="title"/>
          </p:nvPr>
        </p:nvSpPr>
        <p:spPr>
          <a:xfrm>
            <a:off x="444500" y="542925"/>
            <a:ext cx="11214100" cy="646331"/>
          </a:xfrm>
        </p:spPr>
        <p:txBody>
          <a:bodyPr/>
          <a:lstStyle/>
          <a:p>
            <a:r>
              <a:rPr lang="en-IN" sz="4000" dirty="0">
                <a:solidFill>
                  <a:schemeClr val="accent6">
                    <a:lumMod val="60000"/>
                    <a:lumOff val="40000"/>
                  </a:schemeClr>
                </a:solidFill>
              </a:rPr>
              <a:t>Challenges</a:t>
            </a:r>
          </a:p>
        </p:txBody>
      </p:sp>
      <p:sp>
        <p:nvSpPr>
          <p:cNvPr id="3" name="Slide Number Placeholder 2">
            <a:extLst>
              <a:ext uri="{FF2B5EF4-FFF2-40B4-BE49-F238E27FC236}">
                <a16:creationId xmlns:a16="http://schemas.microsoft.com/office/drawing/2014/main" id="{C9A656C1-0992-8C89-EF1A-C1535EF07779}"/>
              </a:ext>
            </a:extLst>
          </p:cNvPr>
          <p:cNvSpPr>
            <a:spLocks noGrp="1"/>
          </p:cNvSpPr>
          <p:nvPr>
            <p:ph type="sldNum" sz="quarter" idx="12"/>
          </p:nvPr>
        </p:nvSpPr>
        <p:spPr/>
        <p:txBody>
          <a:bodyPr/>
          <a:lstStyle/>
          <a:p>
            <a:fld id="{C263D6C4-4840-40CC-AC84-17E24B3B7BDE}" type="slidenum">
              <a:rPr lang="en-US" noProof="0" smtClean="0"/>
              <a:pPr/>
              <a:t>20</a:t>
            </a:fld>
            <a:endParaRPr lang="en-US" noProof="0" dirty="0"/>
          </a:p>
        </p:txBody>
      </p:sp>
      <p:sp>
        <p:nvSpPr>
          <p:cNvPr id="6" name="Content Placeholder 5">
            <a:extLst>
              <a:ext uri="{FF2B5EF4-FFF2-40B4-BE49-F238E27FC236}">
                <a16:creationId xmlns:a16="http://schemas.microsoft.com/office/drawing/2014/main" id="{D600CC7B-260D-0923-D1D8-8C858D5B4510}"/>
              </a:ext>
            </a:extLst>
          </p:cNvPr>
          <p:cNvSpPr>
            <a:spLocks noGrp="1"/>
          </p:cNvSpPr>
          <p:nvPr>
            <p:ph sz="half" idx="2"/>
          </p:nvPr>
        </p:nvSpPr>
        <p:spPr>
          <a:xfrm>
            <a:off x="444499" y="1434164"/>
            <a:ext cx="11430825" cy="4668253"/>
          </a:xfrm>
        </p:spPr>
        <p:txBody>
          <a:bodyPr>
            <a:noAutofit/>
          </a:bodyPr>
          <a:lstStyle/>
          <a:p>
            <a:pPr>
              <a:lnSpc>
                <a:spcPct val="150000"/>
              </a:lnSpc>
            </a:pPr>
            <a:r>
              <a:rPr lang="en-IN" sz="2400" dirty="0">
                <a:solidFill>
                  <a:schemeClr val="accent6">
                    <a:lumMod val="20000"/>
                    <a:lumOff val="80000"/>
                  </a:schemeClr>
                </a:solidFill>
                <a:latin typeface="Times New Roman" panose="02020603050405020304" pitchFamily="18" charset="0"/>
                <a:cs typeface="Times New Roman" panose="02020603050405020304" pitchFamily="18" charset="0"/>
              </a:rPr>
              <a:t>Reinforcement Learning is extremely computationally intensive.</a:t>
            </a:r>
          </a:p>
          <a:p>
            <a:pPr>
              <a:lnSpc>
                <a:spcPct val="150000"/>
              </a:lnSpc>
            </a:pPr>
            <a:r>
              <a:rPr lang="en-IN" sz="2400" dirty="0">
                <a:solidFill>
                  <a:schemeClr val="accent6">
                    <a:lumMod val="20000"/>
                    <a:lumOff val="80000"/>
                  </a:schemeClr>
                </a:solidFill>
                <a:latin typeface="Times New Roman" panose="02020603050405020304" pitchFamily="18" charset="0"/>
                <a:cs typeface="Times New Roman" panose="02020603050405020304" pitchFamily="18" charset="0"/>
              </a:rPr>
              <a:t>Most of our systems were not able to run the program in a reasonable time period.</a:t>
            </a:r>
          </a:p>
          <a:p>
            <a:pPr>
              <a:lnSpc>
                <a:spcPct val="150000"/>
              </a:lnSpc>
            </a:pPr>
            <a:r>
              <a:rPr lang="en-IN" sz="2400" dirty="0">
                <a:solidFill>
                  <a:schemeClr val="accent6">
                    <a:lumMod val="20000"/>
                    <a:lumOff val="80000"/>
                  </a:schemeClr>
                </a:solidFill>
                <a:latin typeface="Times New Roman" panose="02020603050405020304" pitchFamily="18" charset="0"/>
                <a:cs typeface="Times New Roman" panose="02020603050405020304" pitchFamily="18" charset="0"/>
              </a:rPr>
              <a:t>Even </a:t>
            </a:r>
            <a:r>
              <a:rPr lang="en-IN" sz="2400" dirty="0" err="1">
                <a:solidFill>
                  <a:schemeClr val="accent6">
                    <a:lumMod val="20000"/>
                    <a:lumOff val="80000"/>
                  </a:schemeClr>
                </a:solidFill>
                <a:latin typeface="Times New Roman" panose="02020603050405020304" pitchFamily="18" charset="0"/>
                <a:cs typeface="Times New Roman" panose="02020603050405020304" pitchFamily="18" charset="0"/>
              </a:rPr>
              <a:t>Colab</a:t>
            </a:r>
            <a:r>
              <a:rPr lang="en-IN" sz="2400" dirty="0">
                <a:solidFill>
                  <a:schemeClr val="accent6">
                    <a:lumMod val="20000"/>
                    <a:lumOff val="80000"/>
                  </a:schemeClr>
                </a:solidFill>
                <a:latin typeface="Times New Roman" panose="02020603050405020304" pitchFamily="18" charset="0"/>
                <a:cs typeface="Times New Roman" panose="02020603050405020304" pitchFamily="18" charset="0"/>
              </a:rPr>
              <a:t> Pro+ crashed after running for some time due to a high episode count to the point that RAM usage crossed 60 GB+. </a:t>
            </a:r>
          </a:p>
          <a:p>
            <a:pPr>
              <a:lnSpc>
                <a:spcPct val="150000"/>
              </a:lnSpc>
            </a:pPr>
            <a:r>
              <a:rPr lang="en-IN" sz="2400" dirty="0">
                <a:solidFill>
                  <a:schemeClr val="accent6">
                    <a:lumMod val="20000"/>
                    <a:lumOff val="80000"/>
                  </a:schemeClr>
                </a:solidFill>
                <a:latin typeface="Times New Roman" panose="02020603050405020304" pitchFamily="18" charset="0"/>
                <a:cs typeface="Times New Roman" panose="02020603050405020304" pitchFamily="18" charset="0"/>
              </a:rPr>
              <a:t>With the help of our own PC, we were able to run the program up to an episode count of 30, with the help of virtual RAM of 60GB+, in addition to the original RAM of 16GB</a:t>
            </a:r>
          </a:p>
          <a:p>
            <a:pPr marL="0" indent="0">
              <a:lnSpc>
                <a:spcPct val="150000"/>
              </a:lnSpc>
              <a:buNone/>
            </a:pPr>
            <a:endParaRPr lang="en-IN" sz="2800"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AA6E65D-A2B9-E6E7-56AC-2995344B508F}"/>
              </a:ext>
            </a:extLst>
          </p:cNvPr>
          <p:cNvPicPr>
            <a:picLocks noChangeAspect="1"/>
          </p:cNvPicPr>
          <p:nvPr/>
        </p:nvPicPr>
        <p:blipFill>
          <a:blip r:embed="rId2"/>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3111095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2641E-660C-46E8-A655-2EA97AE5B0B3}"/>
              </a:ext>
            </a:extLst>
          </p:cNvPr>
          <p:cNvSpPr>
            <a:spLocks noGrp="1"/>
          </p:cNvSpPr>
          <p:nvPr>
            <p:ph type="title"/>
          </p:nvPr>
        </p:nvSpPr>
        <p:spPr>
          <a:xfrm>
            <a:off x="444500" y="542925"/>
            <a:ext cx="11214100" cy="646331"/>
          </a:xfrm>
        </p:spPr>
        <p:txBody>
          <a:bodyPr/>
          <a:lstStyle/>
          <a:p>
            <a:r>
              <a:rPr lang="en-IN" sz="4000" dirty="0">
                <a:solidFill>
                  <a:schemeClr val="accent6">
                    <a:lumMod val="60000"/>
                    <a:lumOff val="40000"/>
                  </a:schemeClr>
                </a:solidFill>
              </a:rPr>
              <a:t>Execution Platform Descriptions</a:t>
            </a:r>
          </a:p>
        </p:txBody>
      </p:sp>
      <p:sp>
        <p:nvSpPr>
          <p:cNvPr id="3" name="Slide Number Placeholder 2">
            <a:extLst>
              <a:ext uri="{FF2B5EF4-FFF2-40B4-BE49-F238E27FC236}">
                <a16:creationId xmlns:a16="http://schemas.microsoft.com/office/drawing/2014/main" id="{C9A656C1-0992-8C89-EF1A-C1535EF07779}"/>
              </a:ext>
            </a:extLst>
          </p:cNvPr>
          <p:cNvSpPr>
            <a:spLocks noGrp="1"/>
          </p:cNvSpPr>
          <p:nvPr>
            <p:ph type="sldNum" sz="quarter" idx="12"/>
          </p:nvPr>
        </p:nvSpPr>
        <p:spPr/>
        <p:txBody>
          <a:bodyPr/>
          <a:lstStyle/>
          <a:p>
            <a:fld id="{C263D6C4-4840-40CC-AC84-17E24B3B7BDE}" type="slidenum">
              <a:rPr lang="en-US" noProof="0" smtClean="0"/>
              <a:pPr/>
              <a:t>21</a:t>
            </a:fld>
            <a:endParaRPr lang="en-US" noProof="0" dirty="0"/>
          </a:p>
        </p:txBody>
      </p:sp>
      <p:sp>
        <p:nvSpPr>
          <p:cNvPr id="6" name="Content Placeholder 5">
            <a:extLst>
              <a:ext uri="{FF2B5EF4-FFF2-40B4-BE49-F238E27FC236}">
                <a16:creationId xmlns:a16="http://schemas.microsoft.com/office/drawing/2014/main" id="{D600CC7B-260D-0923-D1D8-8C858D5B4510}"/>
              </a:ext>
            </a:extLst>
          </p:cNvPr>
          <p:cNvSpPr>
            <a:spLocks noGrp="1"/>
          </p:cNvSpPr>
          <p:nvPr>
            <p:ph sz="half" idx="2"/>
          </p:nvPr>
        </p:nvSpPr>
        <p:spPr>
          <a:xfrm>
            <a:off x="444500" y="1434164"/>
            <a:ext cx="10894060" cy="4668253"/>
          </a:xfrm>
        </p:spPr>
        <p:txBody>
          <a:bodyPr>
            <a:noAutofit/>
          </a:bodyPr>
          <a:lstStyle/>
          <a:p>
            <a:pPr>
              <a:lnSpc>
                <a:spcPct val="150000"/>
              </a:lnSpc>
            </a:pPr>
            <a:r>
              <a:rPr lang="en-IN" sz="2400" dirty="0">
                <a:solidFill>
                  <a:schemeClr val="accent6">
                    <a:lumMod val="20000"/>
                    <a:lumOff val="80000"/>
                  </a:schemeClr>
                </a:solidFill>
                <a:latin typeface="Times New Roman" panose="02020603050405020304" pitchFamily="18" charset="0"/>
                <a:cs typeface="Times New Roman" panose="02020603050405020304" pitchFamily="18" charset="0"/>
              </a:rPr>
              <a:t>PC – Asus Rog </a:t>
            </a:r>
            <a:r>
              <a:rPr lang="en-IN" sz="2400" dirty="0" err="1">
                <a:solidFill>
                  <a:schemeClr val="accent6">
                    <a:lumMod val="20000"/>
                    <a:lumOff val="80000"/>
                  </a:schemeClr>
                </a:solidFill>
                <a:latin typeface="Times New Roman" panose="02020603050405020304" pitchFamily="18" charset="0"/>
                <a:cs typeface="Times New Roman" panose="02020603050405020304" pitchFamily="18" charset="0"/>
              </a:rPr>
              <a:t>Strix</a:t>
            </a:r>
            <a:r>
              <a:rPr lang="en-IN" sz="2400" dirty="0">
                <a:solidFill>
                  <a:schemeClr val="accent6">
                    <a:lumMod val="20000"/>
                    <a:lumOff val="80000"/>
                  </a:schemeClr>
                </a:solidFill>
                <a:latin typeface="Times New Roman" panose="02020603050405020304" pitchFamily="18" charset="0"/>
                <a:cs typeface="Times New Roman" panose="02020603050405020304" pitchFamily="18" charset="0"/>
              </a:rPr>
              <a:t> G15 AMD Advantage Edition</a:t>
            </a:r>
          </a:p>
          <a:p>
            <a:pPr lvl="1">
              <a:lnSpc>
                <a:spcPct val="150000"/>
              </a:lnSpc>
            </a:pPr>
            <a:r>
              <a:rPr lang="en-IN" sz="2400" dirty="0">
                <a:solidFill>
                  <a:schemeClr val="accent6">
                    <a:lumMod val="20000"/>
                    <a:lumOff val="80000"/>
                  </a:schemeClr>
                </a:solidFill>
                <a:latin typeface="Times New Roman" panose="02020603050405020304" pitchFamily="18" charset="0"/>
                <a:cs typeface="Times New Roman" panose="02020603050405020304" pitchFamily="18" charset="0"/>
              </a:rPr>
              <a:t>AMD RYZEN 9 5900HX-Octacore Overclocked to 3.3 GHZ-4.6 GHZ</a:t>
            </a:r>
          </a:p>
          <a:p>
            <a:pPr lvl="1">
              <a:lnSpc>
                <a:spcPct val="150000"/>
              </a:lnSpc>
            </a:pPr>
            <a:r>
              <a:rPr lang="en-IN" sz="2400" dirty="0">
                <a:solidFill>
                  <a:schemeClr val="accent6">
                    <a:lumMod val="20000"/>
                    <a:lumOff val="80000"/>
                  </a:schemeClr>
                </a:solidFill>
                <a:latin typeface="Times New Roman" panose="02020603050405020304" pitchFamily="18" charset="0"/>
                <a:cs typeface="Times New Roman" panose="02020603050405020304" pitchFamily="18" charset="0"/>
              </a:rPr>
              <a:t>GPU-AMD RX6800M 12GB VRAM</a:t>
            </a:r>
          </a:p>
          <a:p>
            <a:pPr lvl="1">
              <a:lnSpc>
                <a:spcPct val="150000"/>
              </a:lnSpc>
            </a:pPr>
            <a:r>
              <a:rPr lang="en-IN" sz="2400" dirty="0">
                <a:solidFill>
                  <a:schemeClr val="accent6">
                    <a:lumMod val="20000"/>
                    <a:lumOff val="80000"/>
                  </a:schemeClr>
                </a:solidFill>
                <a:latin typeface="Times New Roman" panose="02020603050405020304" pitchFamily="18" charset="0"/>
                <a:cs typeface="Times New Roman" panose="02020603050405020304" pitchFamily="18" charset="0"/>
              </a:rPr>
              <a:t>RAM-16GB DDR4</a:t>
            </a:r>
          </a:p>
          <a:p>
            <a:pPr lvl="1">
              <a:lnSpc>
                <a:spcPct val="150000"/>
              </a:lnSpc>
            </a:pPr>
            <a:r>
              <a:rPr lang="en-IN" sz="2400" dirty="0">
                <a:solidFill>
                  <a:schemeClr val="accent6">
                    <a:lumMod val="20000"/>
                    <a:lumOff val="80000"/>
                  </a:schemeClr>
                </a:solidFill>
                <a:latin typeface="Times New Roman" panose="02020603050405020304" pitchFamily="18" charset="0"/>
                <a:cs typeface="Times New Roman" panose="02020603050405020304" pitchFamily="18" charset="0"/>
              </a:rPr>
              <a:t>VirtualRAM-60GB</a:t>
            </a:r>
          </a:p>
          <a:p>
            <a:pPr>
              <a:lnSpc>
                <a:spcPct val="150000"/>
              </a:lnSpc>
            </a:pPr>
            <a:endParaRPr lang="en-IN" sz="2400"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857F6D0-58C5-367B-95FE-0A438AE1AA04}"/>
              </a:ext>
            </a:extLst>
          </p:cNvPr>
          <p:cNvPicPr>
            <a:picLocks noChangeAspect="1"/>
          </p:cNvPicPr>
          <p:nvPr/>
        </p:nvPicPr>
        <p:blipFill>
          <a:blip r:embed="rId2"/>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1867787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2641E-660C-46E8-A655-2EA97AE5B0B3}"/>
              </a:ext>
            </a:extLst>
          </p:cNvPr>
          <p:cNvSpPr>
            <a:spLocks noGrp="1"/>
          </p:cNvSpPr>
          <p:nvPr>
            <p:ph type="title"/>
          </p:nvPr>
        </p:nvSpPr>
        <p:spPr>
          <a:xfrm>
            <a:off x="444500" y="177800"/>
            <a:ext cx="11214100" cy="646331"/>
          </a:xfrm>
        </p:spPr>
        <p:txBody>
          <a:bodyPr/>
          <a:lstStyle/>
          <a:p>
            <a:r>
              <a:rPr lang="en-IN" sz="4000" dirty="0">
                <a:solidFill>
                  <a:schemeClr val="accent6">
                    <a:lumMod val="60000"/>
                    <a:lumOff val="40000"/>
                  </a:schemeClr>
                </a:solidFill>
              </a:rPr>
              <a:t>Special observation</a:t>
            </a:r>
          </a:p>
        </p:txBody>
      </p:sp>
      <p:sp>
        <p:nvSpPr>
          <p:cNvPr id="3" name="Slide Number Placeholder 2">
            <a:extLst>
              <a:ext uri="{FF2B5EF4-FFF2-40B4-BE49-F238E27FC236}">
                <a16:creationId xmlns:a16="http://schemas.microsoft.com/office/drawing/2014/main" id="{C9A656C1-0992-8C89-EF1A-C1535EF07779}"/>
              </a:ext>
            </a:extLst>
          </p:cNvPr>
          <p:cNvSpPr>
            <a:spLocks noGrp="1"/>
          </p:cNvSpPr>
          <p:nvPr>
            <p:ph type="sldNum" sz="quarter" idx="12"/>
          </p:nvPr>
        </p:nvSpPr>
        <p:spPr/>
        <p:txBody>
          <a:bodyPr/>
          <a:lstStyle/>
          <a:p>
            <a:fld id="{C263D6C4-4840-40CC-AC84-17E24B3B7BDE}" type="slidenum">
              <a:rPr lang="en-US" noProof="0" smtClean="0"/>
              <a:pPr/>
              <a:t>22</a:t>
            </a:fld>
            <a:endParaRPr lang="en-US" noProof="0" dirty="0"/>
          </a:p>
        </p:txBody>
      </p:sp>
      <p:sp>
        <p:nvSpPr>
          <p:cNvPr id="6" name="Content Placeholder 5">
            <a:extLst>
              <a:ext uri="{FF2B5EF4-FFF2-40B4-BE49-F238E27FC236}">
                <a16:creationId xmlns:a16="http://schemas.microsoft.com/office/drawing/2014/main" id="{D600CC7B-260D-0923-D1D8-8C858D5B4510}"/>
              </a:ext>
            </a:extLst>
          </p:cNvPr>
          <p:cNvSpPr>
            <a:spLocks noGrp="1"/>
          </p:cNvSpPr>
          <p:nvPr>
            <p:ph sz="half" idx="2"/>
          </p:nvPr>
        </p:nvSpPr>
        <p:spPr>
          <a:xfrm>
            <a:off x="444500" y="2027104"/>
            <a:ext cx="11466452" cy="4653096"/>
          </a:xfrm>
        </p:spPr>
        <p:txBody>
          <a:bodyPr>
            <a:noAutofit/>
          </a:bodyPr>
          <a:lstStyle/>
          <a:p>
            <a:pPr>
              <a:lnSpc>
                <a:spcPct val="150000"/>
              </a:lnSpc>
            </a:pPr>
            <a:r>
              <a:rPr lang="en-IN" sz="2400" dirty="0">
                <a:solidFill>
                  <a:schemeClr val="accent6">
                    <a:lumMod val="20000"/>
                    <a:lumOff val="80000"/>
                  </a:schemeClr>
                </a:solidFill>
                <a:latin typeface="Times New Roman" panose="02020603050405020304" pitchFamily="18" charset="0"/>
                <a:cs typeface="Times New Roman" panose="02020603050405020304" pitchFamily="18" charset="0"/>
              </a:rPr>
              <a:t>In many programs runs it was found that the RL agent was not taking any action whatsoever in the testing dataset. </a:t>
            </a:r>
          </a:p>
          <a:p>
            <a:pPr>
              <a:lnSpc>
                <a:spcPct val="150000"/>
              </a:lnSpc>
            </a:pPr>
            <a:r>
              <a:rPr lang="en-IN" sz="2400" dirty="0">
                <a:solidFill>
                  <a:schemeClr val="accent6">
                    <a:lumMod val="20000"/>
                    <a:lumOff val="80000"/>
                  </a:schemeClr>
                </a:solidFill>
                <a:latin typeface="Times New Roman" panose="02020603050405020304" pitchFamily="18" charset="0"/>
                <a:cs typeface="Times New Roman" panose="02020603050405020304" pitchFamily="18" charset="0"/>
              </a:rPr>
              <a:t>This can be because of the fact that the amount of reward it was expecting was less than desired. </a:t>
            </a:r>
          </a:p>
          <a:p>
            <a:pPr>
              <a:lnSpc>
                <a:spcPct val="150000"/>
              </a:lnSpc>
            </a:pPr>
            <a:r>
              <a:rPr lang="en-IN" sz="2400" dirty="0">
                <a:solidFill>
                  <a:schemeClr val="accent6">
                    <a:lumMod val="20000"/>
                    <a:lumOff val="80000"/>
                  </a:schemeClr>
                </a:solidFill>
                <a:latin typeface="Times New Roman" panose="02020603050405020304" pitchFamily="18" charset="0"/>
                <a:cs typeface="Times New Roman" panose="02020603050405020304" pitchFamily="18" charset="0"/>
              </a:rPr>
              <a:t>Agent wanted to hold the stocks to some higher future values when prices are much higher or lower to sell or buy respectively.</a:t>
            </a:r>
          </a:p>
          <a:p>
            <a:pPr>
              <a:lnSpc>
                <a:spcPct val="150000"/>
              </a:lnSpc>
            </a:pPr>
            <a:r>
              <a:rPr lang="en-IN" sz="2400" dirty="0">
                <a:solidFill>
                  <a:schemeClr val="accent6">
                    <a:lumMod val="20000"/>
                    <a:lumOff val="80000"/>
                  </a:schemeClr>
                </a:solidFill>
                <a:latin typeface="Times New Roman" panose="02020603050405020304" pitchFamily="18" charset="0"/>
                <a:cs typeface="Times New Roman" panose="02020603050405020304" pitchFamily="18" charset="0"/>
              </a:rPr>
              <a:t>The RL agent was not able to learn much from the environment. </a:t>
            </a:r>
            <a:endParaRPr lang="en-IN" sz="2800"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D6F6B92-1A91-4D9E-A0A7-9C4F9BA1C3DA}"/>
              </a:ext>
            </a:extLst>
          </p:cNvPr>
          <p:cNvSpPr txBox="1"/>
          <p:nvPr/>
        </p:nvSpPr>
        <p:spPr>
          <a:xfrm>
            <a:off x="550843" y="1024569"/>
            <a:ext cx="8031297" cy="461665"/>
          </a:xfrm>
          <a:prstGeom prst="rect">
            <a:avLst/>
          </a:prstGeom>
          <a:noFill/>
        </p:spPr>
        <p:txBody>
          <a:bodyPr wrap="square" rtlCol="0">
            <a:spAutoFit/>
          </a:bodyPr>
          <a:lstStyle/>
          <a:p>
            <a:r>
              <a:rPr lang="en-US" sz="2400" i="1" dirty="0">
                <a:solidFill>
                  <a:schemeClr val="bg1"/>
                </a:solidFill>
                <a:latin typeface="Times New Roman" panose="02020603050405020304" pitchFamily="18" charset="0"/>
                <a:cs typeface="Times New Roman" panose="02020603050405020304" pitchFamily="18" charset="0"/>
              </a:rPr>
              <a:t>Question: Why the agent is holding on in some occasions? </a:t>
            </a:r>
            <a:endParaRPr lang="en-IN" sz="2400" i="1"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0AEF09F-767B-859A-612C-37C4F2817EBE}"/>
              </a:ext>
            </a:extLst>
          </p:cNvPr>
          <p:cNvPicPr>
            <a:picLocks noChangeAspect="1"/>
          </p:cNvPicPr>
          <p:nvPr/>
        </p:nvPicPr>
        <p:blipFill>
          <a:blip r:embed="rId3"/>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4041997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37016-E79F-5014-C9A2-FA86B24DE40F}"/>
              </a:ext>
            </a:extLst>
          </p:cNvPr>
          <p:cNvSpPr>
            <a:spLocks noGrp="1"/>
          </p:cNvSpPr>
          <p:nvPr>
            <p:ph type="title"/>
          </p:nvPr>
        </p:nvSpPr>
        <p:spPr>
          <a:xfrm>
            <a:off x="444500" y="542925"/>
            <a:ext cx="11214100" cy="646331"/>
          </a:xfrm>
        </p:spPr>
        <p:txBody>
          <a:bodyPr/>
          <a:lstStyle/>
          <a:p>
            <a:r>
              <a:rPr lang="en-IN" sz="4000" dirty="0">
                <a:solidFill>
                  <a:schemeClr val="accent6">
                    <a:lumMod val="60000"/>
                    <a:lumOff val="40000"/>
                  </a:schemeClr>
                </a:solidFill>
              </a:rPr>
              <a:t>Conclusion</a:t>
            </a:r>
          </a:p>
        </p:txBody>
      </p:sp>
      <p:sp>
        <p:nvSpPr>
          <p:cNvPr id="6" name="Content Placeholder 5">
            <a:extLst>
              <a:ext uri="{FF2B5EF4-FFF2-40B4-BE49-F238E27FC236}">
                <a16:creationId xmlns:a16="http://schemas.microsoft.com/office/drawing/2014/main" id="{3199364E-7A88-A348-AC89-B67CE4B7084E}"/>
              </a:ext>
            </a:extLst>
          </p:cNvPr>
          <p:cNvSpPr>
            <a:spLocks noGrp="1"/>
          </p:cNvSpPr>
          <p:nvPr>
            <p:ph sz="half" idx="2"/>
          </p:nvPr>
        </p:nvSpPr>
        <p:spPr>
          <a:xfrm>
            <a:off x="444500" y="1434164"/>
            <a:ext cx="11214100" cy="4562375"/>
          </a:xfrm>
        </p:spPr>
        <p:txBody>
          <a:bodyPr>
            <a:noAutofit/>
          </a:bodyPr>
          <a:lstStyle/>
          <a:p>
            <a:pPr>
              <a:lnSpc>
                <a:spcPct val="150000"/>
              </a:lnSpc>
            </a:pPr>
            <a:r>
              <a:rPr lang="en-US" sz="2400" dirty="0">
                <a:solidFill>
                  <a:schemeClr val="accent6">
                    <a:lumMod val="20000"/>
                    <a:lumOff val="80000"/>
                  </a:schemeClr>
                </a:solidFill>
                <a:latin typeface="Times New Roman" panose="02020603050405020304" pitchFamily="18" charset="0"/>
                <a:cs typeface="Times New Roman" panose="02020603050405020304" pitchFamily="18" charset="0"/>
              </a:rPr>
              <a:t>In this project, we have designed an RL agent using Q and DQ learning and deployed it with several real-world index series and stock price series.</a:t>
            </a:r>
          </a:p>
          <a:p>
            <a:pPr>
              <a:lnSpc>
                <a:spcPct val="150000"/>
              </a:lnSpc>
            </a:pPr>
            <a:r>
              <a:rPr lang="en-US" sz="2400" dirty="0">
                <a:solidFill>
                  <a:schemeClr val="accent6">
                    <a:lumMod val="20000"/>
                    <a:lumOff val="80000"/>
                  </a:schemeClr>
                </a:solidFill>
                <a:latin typeface="Times New Roman" panose="02020603050405020304" pitchFamily="18" charset="0"/>
                <a:cs typeface="Times New Roman" panose="02020603050405020304" pitchFamily="18" charset="0"/>
              </a:rPr>
              <a:t>The framework has been fine-tuned, optimized, and trained, and its performance is evaluated on the hold-out test dataset.</a:t>
            </a:r>
          </a:p>
          <a:p>
            <a:pPr>
              <a:lnSpc>
                <a:spcPct val="150000"/>
              </a:lnSpc>
            </a:pPr>
            <a:r>
              <a:rPr lang="en-US" sz="2400" dirty="0">
                <a:solidFill>
                  <a:schemeClr val="accent6">
                    <a:lumMod val="20000"/>
                    <a:lumOff val="80000"/>
                  </a:schemeClr>
                </a:solidFill>
                <a:latin typeface="Times New Roman" panose="02020603050405020304" pitchFamily="18" charset="0"/>
                <a:cs typeface="Times New Roman" panose="02020603050405020304" pitchFamily="18" charset="0"/>
              </a:rPr>
              <a:t>While, there were occasional hiccups, overall, the performance of the agent looked quite satisfactory.</a:t>
            </a:r>
          </a:p>
          <a:p>
            <a:pPr>
              <a:lnSpc>
                <a:spcPct val="150000"/>
              </a:lnSpc>
            </a:pPr>
            <a:endParaRPr lang="en-US" sz="2400" dirty="0">
              <a:solidFill>
                <a:schemeClr val="accent6">
                  <a:lumMod val="20000"/>
                  <a:lumOff val="80000"/>
                </a:schemeClr>
              </a:solidFill>
              <a:latin typeface="Times New Roman" panose="02020603050405020304" pitchFamily="18" charset="0"/>
              <a:cs typeface="Times New Roman" panose="02020603050405020304" pitchFamily="18" charset="0"/>
            </a:endParaRPr>
          </a:p>
          <a:p>
            <a:pPr>
              <a:lnSpc>
                <a:spcPct val="150000"/>
              </a:lnSpc>
            </a:pPr>
            <a:endParaRPr lang="en-US" sz="2400"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pic>
        <p:nvPicPr>
          <p:cNvPr id="3074" name="Picture 2" descr="Conclusion GIFs - Get the best gif on GIFER">
            <a:extLst>
              <a:ext uri="{FF2B5EF4-FFF2-40B4-BE49-F238E27FC236}">
                <a16:creationId xmlns:a16="http://schemas.microsoft.com/office/drawing/2014/main" id="{4F5AA7D7-FDC6-4359-B7F9-9F9DB457A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6114" y="4600575"/>
            <a:ext cx="1905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7634EEA-6FA3-935F-0BFB-36F8DE48A09C}"/>
              </a:ext>
            </a:extLst>
          </p:cNvPr>
          <p:cNvPicPr>
            <a:picLocks noChangeAspect="1"/>
          </p:cNvPicPr>
          <p:nvPr/>
        </p:nvPicPr>
        <p:blipFill>
          <a:blip r:embed="rId4"/>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298784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37016-E79F-5014-C9A2-FA86B24DE40F}"/>
              </a:ext>
            </a:extLst>
          </p:cNvPr>
          <p:cNvSpPr>
            <a:spLocks noGrp="1"/>
          </p:cNvSpPr>
          <p:nvPr>
            <p:ph type="title"/>
          </p:nvPr>
        </p:nvSpPr>
        <p:spPr>
          <a:xfrm>
            <a:off x="444500" y="542925"/>
            <a:ext cx="11214100" cy="646331"/>
          </a:xfrm>
        </p:spPr>
        <p:txBody>
          <a:bodyPr/>
          <a:lstStyle/>
          <a:p>
            <a:r>
              <a:rPr lang="en-IN" sz="4000" dirty="0">
                <a:solidFill>
                  <a:schemeClr val="accent6">
                    <a:lumMod val="60000"/>
                    <a:lumOff val="40000"/>
                  </a:schemeClr>
                </a:solidFill>
              </a:rPr>
              <a:t>Future works and scope</a:t>
            </a:r>
          </a:p>
        </p:txBody>
      </p:sp>
      <p:sp>
        <p:nvSpPr>
          <p:cNvPr id="6" name="Content Placeholder 5">
            <a:extLst>
              <a:ext uri="{FF2B5EF4-FFF2-40B4-BE49-F238E27FC236}">
                <a16:creationId xmlns:a16="http://schemas.microsoft.com/office/drawing/2014/main" id="{3199364E-7A88-A348-AC89-B67CE4B7084E}"/>
              </a:ext>
            </a:extLst>
          </p:cNvPr>
          <p:cNvSpPr>
            <a:spLocks noGrp="1"/>
          </p:cNvSpPr>
          <p:nvPr>
            <p:ph sz="half" idx="2"/>
          </p:nvPr>
        </p:nvSpPr>
        <p:spPr>
          <a:xfrm>
            <a:off x="444500" y="1434164"/>
            <a:ext cx="11214100" cy="4562375"/>
          </a:xfrm>
        </p:spPr>
        <p:txBody>
          <a:bodyPr>
            <a:noAutofit/>
          </a:bodyPr>
          <a:lstStyle/>
          <a:p>
            <a:pPr>
              <a:lnSpc>
                <a:spcPct val="150000"/>
              </a:lnSpc>
            </a:pPr>
            <a:r>
              <a:rPr lang="en-US" sz="2400" dirty="0">
                <a:solidFill>
                  <a:schemeClr val="accent6">
                    <a:lumMod val="20000"/>
                    <a:lumOff val="80000"/>
                  </a:schemeClr>
                </a:solidFill>
                <a:latin typeface="Times New Roman" panose="02020603050405020304" pitchFamily="18" charset="0"/>
                <a:cs typeface="Times New Roman" panose="02020603050405020304" pitchFamily="18" charset="0"/>
              </a:rPr>
              <a:t>Future work includes further optimizing and fine-tuning the current </a:t>
            </a:r>
            <a:r>
              <a:rPr lang="en-US" sz="2400">
                <a:solidFill>
                  <a:schemeClr val="accent6">
                    <a:lumMod val="20000"/>
                    <a:lumOff val="80000"/>
                  </a:schemeClr>
                </a:solidFill>
                <a:latin typeface="Times New Roman" panose="02020603050405020304" pitchFamily="18" charset="0"/>
                <a:cs typeface="Times New Roman" panose="02020603050405020304" pitchFamily="18" charset="0"/>
              </a:rPr>
              <a:t>RL framework</a:t>
            </a:r>
            <a:endParaRPr lang="en-US" sz="2400" dirty="0">
              <a:solidFill>
                <a:schemeClr val="accent6">
                  <a:lumMod val="20000"/>
                  <a:lumOff val="80000"/>
                </a:schemeClr>
              </a:solidFill>
              <a:latin typeface="Times New Roman" panose="02020603050405020304" pitchFamily="18" charset="0"/>
              <a:cs typeface="Times New Roman" panose="02020603050405020304" pitchFamily="18" charset="0"/>
            </a:endParaRPr>
          </a:p>
          <a:p>
            <a:pPr>
              <a:lnSpc>
                <a:spcPct val="150000"/>
              </a:lnSpc>
            </a:pPr>
            <a:r>
              <a:rPr lang="en-US" sz="2400" dirty="0">
                <a:solidFill>
                  <a:schemeClr val="accent6">
                    <a:lumMod val="20000"/>
                    <a:lumOff val="80000"/>
                  </a:schemeClr>
                </a:solidFill>
                <a:latin typeface="Times New Roman" panose="02020603050405020304" pitchFamily="18" charset="0"/>
                <a:cs typeface="Times New Roman" panose="02020603050405020304" pitchFamily="18" charset="0"/>
              </a:rPr>
              <a:t>Another direction of work will certainly be looking for other variants of the RL framework like policy gradient-based models and a comparative analysis of those models with the current one will be an interesting case. </a:t>
            </a:r>
          </a:p>
          <a:p>
            <a:pPr marL="0" indent="0">
              <a:lnSpc>
                <a:spcPct val="150000"/>
              </a:lnSpc>
              <a:buNone/>
            </a:pPr>
            <a:endParaRPr lang="en-US" sz="2400"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A795F74-DA1B-8866-B0DD-1C293CE6A2D9}"/>
              </a:ext>
            </a:extLst>
          </p:cNvPr>
          <p:cNvPicPr>
            <a:picLocks noChangeAspect="1"/>
          </p:cNvPicPr>
          <p:nvPr/>
        </p:nvPicPr>
        <p:blipFill>
          <a:blip r:embed="rId3"/>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1305162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Thank You</a:t>
            </a:r>
            <a:endParaRPr lang="en-GB" dirty="0"/>
          </a:p>
        </p:txBody>
      </p:sp>
      <p:pic>
        <p:nvPicPr>
          <p:cNvPr id="5122" name="Picture 2" descr="BITY - The party robot | Robot illustration, Robot design, Robots artworks">
            <a:extLst>
              <a:ext uri="{FF2B5EF4-FFF2-40B4-BE49-F238E27FC236}">
                <a16:creationId xmlns:a16="http://schemas.microsoft.com/office/drawing/2014/main" id="{689A3A84-E628-4F73-B026-7615B5606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953" y="1141516"/>
            <a:ext cx="3509158" cy="26318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2E26EB3-B6E5-571C-BF42-BCFDF8F63BFE}"/>
              </a:ext>
            </a:extLst>
          </p:cNvPr>
          <p:cNvPicPr>
            <a:picLocks noChangeAspect="1"/>
          </p:cNvPicPr>
          <p:nvPr/>
        </p:nvPicPr>
        <p:blipFill>
          <a:blip r:embed="rId3"/>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4406968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D81C2C-47E0-421C-91CE-B8DB233EE0AB}"/>
              </a:ext>
            </a:extLst>
          </p:cNvPr>
          <p:cNvSpPr>
            <a:spLocks noGrp="1"/>
          </p:cNvSpPr>
          <p:nvPr>
            <p:ph type="sldNum" sz="quarter" idx="12"/>
          </p:nvPr>
        </p:nvSpPr>
        <p:spPr/>
        <p:txBody>
          <a:bodyPr/>
          <a:lstStyle/>
          <a:p>
            <a:fld id="{C263D6C4-4840-40CC-AC84-17E24B3B7BDE}" type="slidenum">
              <a:rPr lang="en-US" noProof="0" smtClean="0"/>
              <a:pPr/>
              <a:t>26</a:t>
            </a:fld>
            <a:endParaRPr lang="en-US" noProof="0" dirty="0"/>
          </a:p>
        </p:txBody>
      </p:sp>
      <p:sp>
        <p:nvSpPr>
          <p:cNvPr id="3" name="Title 1">
            <a:extLst>
              <a:ext uri="{FF2B5EF4-FFF2-40B4-BE49-F238E27FC236}">
                <a16:creationId xmlns:a16="http://schemas.microsoft.com/office/drawing/2014/main" id="{DE37E402-57A5-4D93-B65F-DF3C866B7634}"/>
              </a:ext>
            </a:extLst>
          </p:cNvPr>
          <p:cNvSpPr txBox="1">
            <a:spLocks/>
          </p:cNvSpPr>
          <p:nvPr/>
        </p:nvSpPr>
        <p:spPr>
          <a:xfrm>
            <a:off x="6200258" y="4399807"/>
            <a:ext cx="4945598" cy="12435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Questions? </a:t>
            </a:r>
            <a:endParaRPr lang="en-GB" dirty="0">
              <a:solidFill>
                <a:schemeClr val="bg1"/>
              </a:solidFill>
            </a:endParaRPr>
          </a:p>
        </p:txBody>
      </p:sp>
      <p:pic>
        <p:nvPicPr>
          <p:cNvPr id="1026" name="Picture 2" descr="Robot Cute Sticker - Robot Cute Curious - Discover &amp; Share GIFs">
            <a:extLst>
              <a:ext uri="{FF2B5EF4-FFF2-40B4-BE49-F238E27FC236}">
                <a16:creationId xmlns:a16="http://schemas.microsoft.com/office/drawing/2014/main" id="{2C7BF205-74D2-415C-A287-D6764AFEE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144" y="1649776"/>
            <a:ext cx="3886200" cy="3886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B3FECE-D7DD-56C0-3E47-9E5B8FFA0C27}"/>
              </a:ext>
            </a:extLst>
          </p:cNvPr>
          <p:cNvPicPr>
            <a:picLocks noChangeAspect="1"/>
          </p:cNvPicPr>
          <p:nvPr/>
        </p:nvPicPr>
        <p:blipFill>
          <a:blip r:embed="rId3"/>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1870339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88950" y="768694"/>
            <a:ext cx="11214100" cy="344710"/>
          </a:xfrm>
        </p:spPr>
        <p:txBody>
          <a:bodyPr/>
          <a:lstStyle/>
          <a:p>
            <a:pPr>
              <a:lnSpc>
                <a:spcPts val="1425"/>
              </a:lnSpc>
              <a:spcAft>
                <a:spcPts val="800"/>
              </a:spcAft>
            </a:pPr>
            <a:r>
              <a:rPr lang="en-IN" sz="4000" b="1" dirty="0">
                <a:solidFill>
                  <a:schemeClr val="accent6">
                    <a:lumMod val="60000"/>
                    <a:lumOff val="40000"/>
                  </a:schemeClr>
                </a:solidFill>
                <a:effectLst/>
                <a:ea typeface="Times New Roman" panose="02020603050405020304" pitchFamily="18" charset="0"/>
                <a:cs typeface="Gautami" panose="020B0502040204020203" pitchFamily="34" charset="0"/>
              </a:rPr>
              <a:t>Introduction</a:t>
            </a:r>
            <a:endParaRPr lang="en-IN" sz="4000" dirty="0">
              <a:solidFill>
                <a:schemeClr val="accent6">
                  <a:lumMod val="60000"/>
                  <a:lumOff val="40000"/>
                </a:schemeClr>
              </a:solidFill>
              <a:effectLst/>
              <a:ea typeface="Calibri" panose="020F0502020204030204" pitchFamily="34" charset="0"/>
              <a:cs typeface="Gautami" panose="020B0502040204020203" pitchFamily="34" charset="0"/>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a:off x="444500" y="1511165"/>
            <a:ext cx="6235433" cy="4803909"/>
          </a:xfrm>
        </p:spPr>
        <p:txBody>
          <a:bodyPr>
            <a:normAutofit/>
          </a:bodyPr>
          <a:lstStyle/>
          <a:p>
            <a:pPr marL="742950" lvl="1" indent="-285750">
              <a:lnSpc>
                <a:spcPct val="150000"/>
              </a:lnSpc>
              <a:spcAft>
                <a:spcPts val="800"/>
              </a:spcAft>
              <a:buFont typeface="Arial" panose="020B0604020202020204" pitchFamily="34" charset="0"/>
              <a:buChar char="•"/>
              <a:tabLst>
                <a:tab pos="914400" algn="l"/>
              </a:tabLst>
            </a:pPr>
            <a:r>
              <a:rPr lang="en-US" sz="2400" dirty="0">
                <a:solidFill>
                  <a:schemeClr val="accent6">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The goal </a:t>
            </a:r>
            <a:r>
              <a:rPr lang="en-US" sz="2400" dirty="0">
                <a:solidFill>
                  <a:schemeClr val="accent6">
                    <a:lumMod val="20000"/>
                    <a:lumOff val="80000"/>
                  </a:schemeClr>
                </a:solidFill>
                <a:latin typeface="Times New Roman" panose="02020603050405020304" pitchFamily="18" charset="0"/>
                <a:ea typeface="Times New Roman" panose="02020603050405020304" pitchFamily="18" charset="0"/>
                <a:cs typeface="Times New Roman" panose="02020603050405020304" pitchFamily="18" charset="0"/>
              </a:rPr>
              <a:t>of</a:t>
            </a:r>
            <a:r>
              <a:rPr lang="en-US" sz="2400" dirty="0">
                <a:solidFill>
                  <a:schemeClr val="accent6">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stock market trading is to maximize return with minimum risk.</a:t>
            </a:r>
            <a:endParaRPr lang="en-IN" sz="2400" dirty="0">
              <a:solidFill>
                <a:schemeClr val="accent6">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50000"/>
              </a:lnSpc>
              <a:spcAft>
                <a:spcPts val="800"/>
              </a:spcAft>
              <a:buFont typeface="Arial" panose="020B0604020202020204" pitchFamily="34" charset="0"/>
              <a:buChar char="•"/>
              <a:tabLst>
                <a:tab pos="914400" algn="l"/>
              </a:tabLst>
            </a:pPr>
            <a:r>
              <a:rPr lang="en-US" sz="2400" dirty="0">
                <a:solidFill>
                  <a:schemeClr val="accent6">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In Reinforcement Learning, the RL agents can learn the optimal strategies for stock trading.</a:t>
            </a:r>
            <a:endParaRPr lang="en-IN" sz="2400" dirty="0">
              <a:solidFill>
                <a:schemeClr val="accent6">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50000"/>
              </a:lnSpc>
              <a:spcAft>
                <a:spcPts val="800"/>
              </a:spcAft>
              <a:buFont typeface="Arial" panose="020B0604020202020204" pitchFamily="34" charset="0"/>
              <a:buChar char="•"/>
              <a:tabLst>
                <a:tab pos="914400" algn="l"/>
              </a:tabLst>
            </a:pPr>
            <a:r>
              <a:rPr lang="en-US" sz="2400" dirty="0">
                <a:solidFill>
                  <a:schemeClr val="accent6">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RL agents can be trained to outperform the buy and sell strategies of humans.</a:t>
            </a:r>
            <a:endParaRPr lang="en-US" sz="2400"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pic>
        <p:nvPicPr>
          <p:cNvPr id="5" name="Picture 2" descr="Google AI's New Study Enhance Reinforcement Learning (RL) Agent's  Generalization In Unseen Tasks Using Contrastive Behavioral Similarity  Embeddings - MarkTechPost">
            <a:extLst>
              <a:ext uri="{FF2B5EF4-FFF2-40B4-BE49-F238E27FC236}">
                <a16:creationId xmlns:a16="http://schemas.microsoft.com/office/drawing/2014/main" id="{81014B81-5C46-4509-8E03-D3E9A6458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3585" y="1915427"/>
            <a:ext cx="5002865" cy="33207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D27B15A-F39A-8A48-1004-09FAC046118E}"/>
              </a:ext>
            </a:extLst>
          </p:cNvPr>
          <p:cNvPicPr>
            <a:picLocks noChangeAspect="1"/>
          </p:cNvPicPr>
          <p:nvPr/>
        </p:nvPicPr>
        <p:blipFill>
          <a:blip r:embed="rId3"/>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88950" y="768694"/>
            <a:ext cx="11214100" cy="541943"/>
          </a:xfrm>
        </p:spPr>
        <p:txBody>
          <a:bodyPr/>
          <a:lstStyle/>
          <a:p>
            <a:pPr>
              <a:lnSpc>
                <a:spcPts val="1425"/>
              </a:lnSpc>
              <a:spcAft>
                <a:spcPts val="800"/>
              </a:spcAft>
            </a:pPr>
            <a:r>
              <a:rPr lang="en-IN" sz="4000" b="1" dirty="0">
                <a:solidFill>
                  <a:schemeClr val="accent6">
                    <a:lumMod val="60000"/>
                    <a:lumOff val="40000"/>
                  </a:schemeClr>
                </a:solidFill>
                <a:effectLst/>
                <a:ea typeface="Times New Roman" panose="02020603050405020304" pitchFamily="18" charset="0"/>
                <a:cs typeface="Gautami" panose="020B0502040204020203" pitchFamily="34" charset="0"/>
              </a:rPr>
              <a:t>Objective</a:t>
            </a:r>
            <a:br>
              <a:rPr lang="en-IN" sz="4000" dirty="0">
                <a:solidFill>
                  <a:schemeClr val="accent6">
                    <a:lumMod val="60000"/>
                    <a:lumOff val="40000"/>
                  </a:schemeClr>
                </a:solidFill>
                <a:effectLst/>
                <a:ea typeface="Calibri" panose="020F0502020204030204" pitchFamily="34" charset="0"/>
                <a:cs typeface="Gautami" panose="020B0502040204020203" pitchFamily="34" charset="0"/>
              </a:rPr>
            </a:br>
            <a:endParaRPr lang="en-IN" sz="4000" dirty="0">
              <a:solidFill>
                <a:schemeClr val="accent6">
                  <a:lumMod val="60000"/>
                  <a:lumOff val="40000"/>
                </a:schemeClr>
              </a:solidFill>
              <a:effectLst/>
              <a:ea typeface="Calibri" panose="020F0502020204030204" pitchFamily="34" charset="0"/>
              <a:cs typeface="Gautami" panose="020B0502040204020203" pitchFamily="34" charset="0"/>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4</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a:off x="444500" y="1511166"/>
            <a:ext cx="10807700" cy="4504624"/>
          </a:xfrm>
        </p:spPr>
        <p:txBody>
          <a:bodyPr>
            <a:noAutofit/>
          </a:bodyPr>
          <a:lstStyle/>
          <a:p>
            <a:pPr marL="742950" lvl="1" indent="-285750">
              <a:lnSpc>
                <a:spcPct val="150000"/>
              </a:lnSpc>
              <a:spcAft>
                <a:spcPts val="800"/>
              </a:spcAft>
              <a:buFont typeface="Arial" panose="020B0604020202020204" pitchFamily="34" charset="0"/>
              <a:buChar char="•"/>
              <a:tabLst>
                <a:tab pos="914400" algn="l"/>
              </a:tabLst>
            </a:pPr>
            <a:r>
              <a:rPr lang="en-IN" sz="2400" dirty="0">
                <a:solidFill>
                  <a:schemeClr val="accent6">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objective of the project is to build an RL agent that trades in stock markets without any human intervention.</a:t>
            </a:r>
            <a:endParaRPr lang="en-IN" sz="2400" dirty="0">
              <a:solidFill>
                <a:schemeClr val="accent6">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50000"/>
              </a:lnSpc>
              <a:spcAft>
                <a:spcPts val="800"/>
              </a:spcAft>
              <a:buFont typeface="Arial" panose="020B0604020202020204" pitchFamily="34" charset="0"/>
              <a:buChar char="•"/>
              <a:tabLst>
                <a:tab pos="914400" algn="l"/>
              </a:tabLst>
            </a:pPr>
            <a:r>
              <a:rPr lang="en-IN" sz="2400" dirty="0">
                <a:solidFill>
                  <a:schemeClr val="accent6">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S&amp;P 500, NIFTY50, Adani Enterprises Ltd., and Reliance Industries Ltd.</a:t>
            </a:r>
            <a:r>
              <a:rPr lang="en-IN" sz="2400" dirty="0">
                <a:solidFill>
                  <a:schemeClr val="accent6">
                    <a:lumMod val="20000"/>
                    <a:lumOff val="8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2400" dirty="0">
                <a:solidFill>
                  <a:schemeClr val="accent6">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have been tested to evaluate the performance of RL agent.</a:t>
            </a:r>
            <a:endParaRPr lang="en-IN" sz="2400" dirty="0">
              <a:solidFill>
                <a:schemeClr val="accent6">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62459F8F-3CC3-B6CF-B7E9-41435E773884}"/>
              </a:ext>
            </a:extLst>
          </p:cNvPr>
          <p:cNvPicPr>
            <a:picLocks noChangeAspect="1"/>
          </p:cNvPicPr>
          <p:nvPr/>
        </p:nvPicPr>
        <p:blipFill>
          <a:blip r:embed="rId2"/>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358667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88950" y="768694"/>
            <a:ext cx="11214100" cy="541943"/>
          </a:xfrm>
        </p:spPr>
        <p:txBody>
          <a:bodyPr/>
          <a:lstStyle/>
          <a:p>
            <a:pPr>
              <a:lnSpc>
                <a:spcPts val="1425"/>
              </a:lnSpc>
              <a:spcAft>
                <a:spcPts val="800"/>
              </a:spcAft>
            </a:pPr>
            <a:r>
              <a:rPr lang="en-IN" sz="4000" dirty="0">
                <a:solidFill>
                  <a:schemeClr val="accent6">
                    <a:lumMod val="60000"/>
                    <a:lumOff val="40000"/>
                  </a:schemeClr>
                </a:solidFill>
                <a:effectLst/>
                <a:ea typeface="Calibri" panose="020F0502020204030204" pitchFamily="34" charset="0"/>
                <a:cs typeface="Gautami" panose="020B0502040204020203" pitchFamily="34" charset="0"/>
              </a:rPr>
              <a:t>Basic Concepts</a:t>
            </a:r>
            <a:br>
              <a:rPr lang="en-IN" sz="4000" dirty="0">
                <a:solidFill>
                  <a:schemeClr val="accent6">
                    <a:lumMod val="60000"/>
                    <a:lumOff val="40000"/>
                  </a:schemeClr>
                </a:solidFill>
                <a:effectLst/>
                <a:ea typeface="Calibri" panose="020F0502020204030204" pitchFamily="34" charset="0"/>
                <a:cs typeface="Gautami" panose="020B0502040204020203" pitchFamily="34" charset="0"/>
              </a:rPr>
            </a:br>
            <a:endParaRPr lang="en-IN" sz="4000" dirty="0">
              <a:solidFill>
                <a:schemeClr val="accent6">
                  <a:lumMod val="60000"/>
                  <a:lumOff val="40000"/>
                </a:schemeClr>
              </a:solidFill>
              <a:effectLst/>
              <a:ea typeface="Calibri" panose="020F0502020204030204" pitchFamily="34" charset="0"/>
              <a:cs typeface="Gautami" panose="020B0502040204020203" pitchFamily="34" charset="0"/>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5</a:t>
            </a:fld>
            <a:endParaRPr lang="en-US" dirty="0"/>
          </a:p>
        </p:txBody>
      </p:sp>
      <p:sp>
        <p:nvSpPr>
          <p:cNvPr id="6" name="Frame 5">
            <a:extLst>
              <a:ext uri="{FF2B5EF4-FFF2-40B4-BE49-F238E27FC236}">
                <a16:creationId xmlns:a16="http://schemas.microsoft.com/office/drawing/2014/main" id="{0E7F88A6-4123-4A2E-9CD4-07568F3927A3}"/>
              </a:ext>
            </a:extLst>
          </p:cNvPr>
          <p:cNvSpPr/>
          <p:nvPr/>
        </p:nvSpPr>
        <p:spPr>
          <a:xfrm>
            <a:off x="3983421" y="5234152"/>
            <a:ext cx="45719" cy="4571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Explosion: 14 Points 6">
            <a:extLst>
              <a:ext uri="{FF2B5EF4-FFF2-40B4-BE49-F238E27FC236}">
                <a16:creationId xmlns:a16="http://schemas.microsoft.com/office/drawing/2014/main" id="{2CED6757-228B-4F8B-BF4D-F337834907BB}"/>
              </a:ext>
            </a:extLst>
          </p:cNvPr>
          <p:cNvSpPr/>
          <p:nvPr/>
        </p:nvSpPr>
        <p:spPr>
          <a:xfrm>
            <a:off x="4454111" y="52293"/>
            <a:ext cx="4073328" cy="2171814"/>
          </a:xfrm>
          <a:prstGeom prst="irregularSeal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What is Reinforcement Learning? </a:t>
            </a:r>
            <a:endParaRPr lang="en-IN" dirty="0"/>
          </a:p>
        </p:txBody>
      </p:sp>
      <p:sp>
        <p:nvSpPr>
          <p:cNvPr id="9" name="Text Placeholder 8">
            <a:extLst>
              <a:ext uri="{FF2B5EF4-FFF2-40B4-BE49-F238E27FC236}">
                <a16:creationId xmlns:a16="http://schemas.microsoft.com/office/drawing/2014/main" id="{BE7C0048-EEB4-4431-ABD4-2358C5255A2F}"/>
              </a:ext>
            </a:extLst>
          </p:cNvPr>
          <p:cNvSpPr>
            <a:spLocks noGrp="1"/>
          </p:cNvSpPr>
          <p:nvPr>
            <p:ph type="body" sz="quarter" idx="2"/>
          </p:nvPr>
        </p:nvSpPr>
        <p:spPr>
          <a:xfrm>
            <a:off x="8003406" y="113830"/>
            <a:ext cx="4188594" cy="1851670"/>
          </a:xfrm>
          <a:prstGeom prst="irregularSeal2">
            <a:avLst/>
          </a:prstGeom>
        </p:spPr>
        <p:style>
          <a:lnRef idx="1">
            <a:schemeClr val="accent2"/>
          </a:lnRef>
          <a:fillRef idx="2">
            <a:schemeClr val="accent2"/>
          </a:fillRef>
          <a:effectRef idx="1">
            <a:schemeClr val="accent2"/>
          </a:effectRef>
          <a:fontRef idx="minor">
            <a:schemeClr val="dk1"/>
          </a:fontRef>
        </p:style>
        <p:txBody>
          <a:bodyPr rtlCol="0" anchor="ctr">
            <a:normAutofit lnSpcReduction="10000"/>
          </a:bodyPr>
          <a:lstStyle/>
          <a:p>
            <a:pPr marL="0" indent="0" algn="ctr">
              <a:buNone/>
            </a:pPr>
            <a:r>
              <a:rPr lang="en-US" dirty="0">
                <a:solidFill>
                  <a:schemeClr val="tx1"/>
                </a:solidFill>
              </a:rPr>
              <a:t>Why Reinforcement Learning? </a:t>
            </a:r>
            <a:endParaRPr lang="en-IN" dirty="0">
              <a:solidFill>
                <a:schemeClr val="tx1"/>
              </a:solidFill>
            </a:endParaRPr>
          </a:p>
        </p:txBody>
      </p:sp>
      <p:sp>
        <p:nvSpPr>
          <p:cNvPr id="11" name="TextBox 10">
            <a:extLst>
              <a:ext uri="{FF2B5EF4-FFF2-40B4-BE49-F238E27FC236}">
                <a16:creationId xmlns:a16="http://schemas.microsoft.com/office/drawing/2014/main" id="{682E1A28-CF44-4E65-90A7-20011F0F882D}"/>
              </a:ext>
            </a:extLst>
          </p:cNvPr>
          <p:cNvSpPr txBox="1"/>
          <p:nvPr/>
        </p:nvSpPr>
        <p:spPr>
          <a:xfrm>
            <a:off x="308758" y="6431661"/>
            <a:ext cx="10260281" cy="276999"/>
          </a:xfrm>
          <a:prstGeom prst="rect">
            <a:avLst/>
          </a:prstGeom>
          <a:noFill/>
        </p:spPr>
        <p:txBody>
          <a:bodyPr wrap="square" rtlCol="0">
            <a:spAutoFit/>
          </a:bodyPr>
          <a:lstStyle/>
          <a:p>
            <a:r>
              <a:rPr lang="en-US" sz="1200" dirty="0">
                <a:solidFill>
                  <a:schemeClr val="bg1"/>
                </a:solidFill>
              </a:rPr>
              <a:t>Source: https://www.synopsys.com/ai/what-is-reinforcement-learning.html</a:t>
            </a:r>
            <a:endParaRPr lang="en-IN" sz="1200" dirty="0">
              <a:solidFill>
                <a:schemeClr val="bg1"/>
              </a:solidFill>
            </a:endParaRPr>
          </a:p>
        </p:txBody>
      </p:sp>
      <p:pic>
        <p:nvPicPr>
          <p:cNvPr id="3" name="videoplayback_Trim">
            <a:hlinkClick r:id="" action="ppaction://media"/>
            <a:extLst>
              <a:ext uri="{FF2B5EF4-FFF2-40B4-BE49-F238E27FC236}">
                <a16:creationId xmlns:a16="http://schemas.microsoft.com/office/drawing/2014/main" id="{0E156DA2-8D56-4E3A-B133-436E1F6BD0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68626" y="2461944"/>
            <a:ext cx="7899094" cy="3608024"/>
          </a:xfrm>
          <a:prstGeom prst="rect">
            <a:avLst/>
          </a:prstGeom>
        </p:spPr>
      </p:pic>
      <p:pic>
        <p:nvPicPr>
          <p:cNvPr id="5" name="Picture 4">
            <a:extLst>
              <a:ext uri="{FF2B5EF4-FFF2-40B4-BE49-F238E27FC236}">
                <a16:creationId xmlns:a16="http://schemas.microsoft.com/office/drawing/2014/main" id="{D711EF84-4970-57FA-545F-120FF98D5664}"/>
              </a:ext>
            </a:extLst>
          </p:cNvPr>
          <p:cNvPicPr>
            <a:picLocks noChangeAspect="1"/>
          </p:cNvPicPr>
          <p:nvPr/>
        </p:nvPicPr>
        <p:blipFill>
          <a:blip r:embed="rId6"/>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3600852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88950" y="768694"/>
            <a:ext cx="11214100" cy="344710"/>
          </a:xfrm>
        </p:spPr>
        <p:txBody>
          <a:bodyPr/>
          <a:lstStyle/>
          <a:p>
            <a:pPr>
              <a:lnSpc>
                <a:spcPts val="1425"/>
              </a:lnSpc>
              <a:spcAft>
                <a:spcPts val="800"/>
              </a:spcAft>
            </a:pPr>
            <a:r>
              <a:rPr lang="en-IN" sz="4000" b="1" dirty="0">
                <a:solidFill>
                  <a:schemeClr val="accent6">
                    <a:lumMod val="60000"/>
                    <a:lumOff val="40000"/>
                  </a:schemeClr>
                </a:solidFill>
                <a:effectLst/>
                <a:ea typeface="Times New Roman" panose="02020603050405020304" pitchFamily="18" charset="0"/>
                <a:cs typeface="Gautami" panose="020B0502040204020203" pitchFamily="34" charset="0"/>
              </a:rPr>
              <a:t>Working Principles</a:t>
            </a:r>
            <a:endParaRPr lang="en-IN" sz="4000" dirty="0">
              <a:solidFill>
                <a:schemeClr val="accent6">
                  <a:lumMod val="60000"/>
                  <a:lumOff val="40000"/>
                </a:schemeClr>
              </a:solidFill>
              <a:effectLst/>
              <a:ea typeface="Calibri" panose="020F0502020204030204" pitchFamily="34" charset="0"/>
              <a:cs typeface="Gautami" panose="020B0502040204020203" pitchFamily="34" charset="0"/>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6</a:t>
            </a:fld>
            <a:endParaRPr lang="en-US" dirty="0"/>
          </a:p>
        </p:txBody>
      </p:sp>
      <p:graphicFrame>
        <p:nvGraphicFramePr>
          <p:cNvPr id="7" name="Diagram 6">
            <a:extLst>
              <a:ext uri="{FF2B5EF4-FFF2-40B4-BE49-F238E27FC236}">
                <a16:creationId xmlns:a16="http://schemas.microsoft.com/office/drawing/2014/main" id="{4724C607-9584-4B2C-8BC9-7A4FB658ABC8}"/>
              </a:ext>
            </a:extLst>
          </p:cNvPr>
          <p:cNvGraphicFramePr/>
          <p:nvPr>
            <p:extLst>
              <p:ext uri="{D42A27DB-BD31-4B8C-83A1-F6EECF244321}">
                <p14:modId xmlns:p14="http://schemas.microsoft.com/office/powerpoint/2010/main" val="1223124465"/>
              </p:ext>
            </p:extLst>
          </p:nvPr>
        </p:nvGraphicFramePr>
        <p:xfrm>
          <a:off x="2032000" y="100799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BE4E2844-1DF6-CC64-2600-8F72F02F27BA}"/>
              </a:ext>
            </a:extLst>
          </p:cNvPr>
          <p:cNvPicPr>
            <a:picLocks noChangeAspect="1"/>
          </p:cNvPicPr>
          <p:nvPr/>
        </p:nvPicPr>
        <p:blipFill>
          <a:blip r:embed="rId8"/>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101374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7</a:t>
            </a:fld>
            <a:endParaRPr lang="en-US" dirty="0"/>
          </a:p>
        </p:txBody>
      </p:sp>
      <p:grpSp>
        <p:nvGrpSpPr>
          <p:cNvPr id="3" name="Group 2">
            <a:extLst>
              <a:ext uri="{FF2B5EF4-FFF2-40B4-BE49-F238E27FC236}">
                <a16:creationId xmlns:a16="http://schemas.microsoft.com/office/drawing/2014/main" id="{16520CCE-1CA6-BE7A-3331-A39DE78C968C}"/>
              </a:ext>
            </a:extLst>
          </p:cNvPr>
          <p:cNvGrpSpPr/>
          <p:nvPr/>
        </p:nvGrpSpPr>
        <p:grpSpPr>
          <a:xfrm>
            <a:off x="1352600" y="1440026"/>
            <a:ext cx="8995295" cy="4730143"/>
            <a:chOff x="780836" y="650684"/>
            <a:chExt cx="7628564" cy="5509117"/>
          </a:xfrm>
        </p:grpSpPr>
        <p:sp>
          <p:nvSpPr>
            <p:cNvPr id="5" name="Rectangle: Rounded Corners 4">
              <a:extLst>
                <a:ext uri="{FF2B5EF4-FFF2-40B4-BE49-F238E27FC236}">
                  <a16:creationId xmlns:a16="http://schemas.microsoft.com/office/drawing/2014/main" id="{C3F40DCF-B49B-763E-AC59-D1A2DB9C0D60}"/>
                </a:ext>
              </a:extLst>
            </p:cNvPr>
            <p:cNvSpPr/>
            <p:nvPr/>
          </p:nvSpPr>
          <p:spPr>
            <a:xfrm>
              <a:off x="780836" y="2901165"/>
              <a:ext cx="3842535" cy="7191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400" b="0" cap="none" spc="0" dirty="0">
                  <a:ln w="0"/>
                  <a:solidFill>
                    <a:schemeClr val="accent1"/>
                  </a:solidFill>
                  <a:effectLst>
                    <a:outerShdw blurRad="38100" dist="25400" dir="5400000" algn="ctr" rotWithShape="0">
                      <a:srgbClr val="6E747A">
                        <a:alpha val="43000"/>
                      </a:srgbClr>
                    </a:outerShdw>
                  </a:effectLst>
                </a:rPr>
                <a:t>RL components</a:t>
              </a:r>
            </a:p>
          </p:txBody>
        </p:sp>
        <p:sp>
          <p:nvSpPr>
            <p:cNvPr id="6" name="Rectangle: Rounded Corners 5">
              <a:extLst>
                <a:ext uri="{FF2B5EF4-FFF2-40B4-BE49-F238E27FC236}">
                  <a16:creationId xmlns:a16="http://schemas.microsoft.com/office/drawing/2014/main" id="{2988E6E7-7ED7-104E-147E-2335F2A9CA32}"/>
                </a:ext>
              </a:extLst>
            </p:cNvPr>
            <p:cNvSpPr/>
            <p:nvPr/>
          </p:nvSpPr>
          <p:spPr>
            <a:xfrm>
              <a:off x="6096002" y="650684"/>
              <a:ext cx="2313398" cy="43579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0" cap="none" spc="0" dirty="0">
                  <a:ln w="0"/>
                  <a:solidFill>
                    <a:schemeClr val="accent1"/>
                  </a:solidFill>
                  <a:effectLst>
                    <a:outerShdw blurRad="38100" dist="25400" dir="5400000" algn="ctr" rotWithShape="0">
                      <a:srgbClr val="6E747A">
                        <a:alpha val="43000"/>
                      </a:srgbClr>
                    </a:outerShdw>
                  </a:effectLst>
                </a:rPr>
                <a:t>Environment</a:t>
              </a:r>
            </a:p>
          </p:txBody>
        </p:sp>
        <p:sp>
          <p:nvSpPr>
            <p:cNvPr id="7" name="Rectangle: Rounded Corners 6">
              <a:extLst>
                <a:ext uri="{FF2B5EF4-FFF2-40B4-BE49-F238E27FC236}">
                  <a16:creationId xmlns:a16="http://schemas.microsoft.com/office/drawing/2014/main" id="{DF38F031-6085-9B06-96CC-493F5A67D4FB}"/>
                </a:ext>
              </a:extLst>
            </p:cNvPr>
            <p:cNvSpPr/>
            <p:nvPr/>
          </p:nvSpPr>
          <p:spPr>
            <a:xfrm>
              <a:off x="6096001" y="1375444"/>
              <a:ext cx="1193430" cy="43579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0" cap="none" spc="0" dirty="0">
                  <a:ln w="0"/>
                  <a:solidFill>
                    <a:schemeClr val="accent1"/>
                  </a:solidFill>
                  <a:effectLst>
                    <a:outerShdw blurRad="38100" dist="25400" dir="5400000" algn="ctr" rotWithShape="0">
                      <a:srgbClr val="6E747A">
                        <a:alpha val="43000"/>
                      </a:srgbClr>
                    </a:outerShdw>
                  </a:effectLst>
                </a:rPr>
                <a:t>Agent</a:t>
              </a:r>
            </a:p>
          </p:txBody>
        </p:sp>
        <p:sp>
          <p:nvSpPr>
            <p:cNvPr id="9" name="Rectangle: Rounded Corners 8">
              <a:extLst>
                <a:ext uri="{FF2B5EF4-FFF2-40B4-BE49-F238E27FC236}">
                  <a16:creationId xmlns:a16="http://schemas.microsoft.com/office/drawing/2014/main" id="{3AC31163-5220-D2D4-1FC0-C676E0BBD25B}"/>
                </a:ext>
              </a:extLst>
            </p:cNvPr>
            <p:cNvSpPr/>
            <p:nvPr/>
          </p:nvSpPr>
          <p:spPr>
            <a:xfrm>
              <a:off x="6096001" y="2100204"/>
              <a:ext cx="1193430" cy="43579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0" cap="none" spc="0" dirty="0">
                  <a:ln w="0"/>
                  <a:solidFill>
                    <a:schemeClr val="accent1"/>
                  </a:solidFill>
                  <a:effectLst>
                    <a:outerShdw blurRad="38100" dist="25400" dir="5400000" algn="ctr" rotWithShape="0">
                      <a:srgbClr val="6E747A">
                        <a:alpha val="43000"/>
                      </a:srgbClr>
                    </a:outerShdw>
                  </a:effectLst>
                </a:rPr>
                <a:t>State</a:t>
              </a:r>
            </a:p>
          </p:txBody>
        </p:sp>
        <p:sp>
          <p:nvSpPr>
            <p:cNvPr id="10" name="Rectangle: Rounded Corners 9">
              <a:extLst>
                <a:ext uri="{FF2B5EF4-FFF2-40B4-BE49-F238E27FC236}">
                  <a16:creationId xmlns:a16="http://schemas.microsoft.com/office/drawing/2014/main" id="{E3ECF865-EA5D-C3C3-CE33-C6E8AB69266D}"/>
                </a:ext>
              </a:extLst>
            </p:cNvPr>
            <p:cNvSpPr/>
            <p:nvPr/>
          </p:nvSpPr>
          <p:spPr>
            <a:xfrm>
              <a:off x="6096001" y="2824964"/>
              <a:ext cx="1309039" cy="43579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0" cap="none" spc="0" dirty="0">
                  <a:ln w="0"/>
                  <a:solidFill>
                    <a:schemeClr val="accent1"/>
                  </a:solidFill>
                  <a:effectLst>
                    <a:outerShdw blurRad="38100" dist="25400" dir="5400000" algn="ctr" rotWithShape="0">
                      <a:srgbClr val="6E747A">
                        <a:alpha val="43000"/>
                      </a:srgbClr>
                    </a:outerShdw>
                  </a:effectLst>
                </a:rPr>
                <a:t>Action</a:t>
              </a:r>
            </a:p>
          </p:txBody>
        </p:sp>
        <p:sp>
          <p:nvSpPr>
            <p:cNvPr id="11" name="Rectangle: Rounded Corners 10">
              <a:extLst>
                <a:ext uri="{FF2B5EF4-FFF2-40B4-BE49-F238E27FC236}">
                  <a16:creationId xmlns:a16="http://schemas.microsoft.com/office/drawing/2014/main" id="{E43C7043-EEFF-3427-64A5-F6984D6749E2}"/>
                </a:ext>
              </a:extLst>
            </p:cNvPr>
            <p:cNvSpPr/>
            <p:nvPr/>
          </p:nvSpPr>
          <p:spPr>
            <a:xfrm>
              <a:off x="6096001" y="3549724"/>
              <a:ext cx="1388521" cy="43579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0" cap="none" spc="0" dirty="0">
                  <a:ln w="0"/>
                  <a:solidFill>
                    <a:schemeClr val="accent1"/>
                  </a:solidFill>
                  <a:effectLst>
                    <a:outerShdw blurRad="38100" dist="25400" dir="5400000" algn="ctr" rotWithShape="0">
                      <a:srgbClr val="6E747A">
                        <a:alpha val="43000"/>
                      </a:srgbClr>
                    </a:outerShdw>
                  </a:effectLst>
                </a:rPr>
                <a:t>Reward</a:t>
              </a:r>
            </a:p>
          </p:txBody>
        </p:sp>
        <p:sp>
          <p:nvSpPr>
            <p:cNvPr id="12" name="Rectangle: Rounded Corners 11">
              <a:extLst>
                <a:ext uri="{FF2B5EF4-FFF2-40B4-BE49-F238E27FC236}">
                  <a16:creationId xmlns:a16="http://schemas.microsoft.com/office/drawing/2014/main" id="{410221DD-87E3-3798-E672-9C87C81C6798}"/>
                </a:ext>
              </a:extLst>
            </p:cNvPr>
            <p:cNvSpPr/>
            <p:nvPr/>
          </p:nvSpPr>
          <p:spPr>
            <a:xfrm>
              <a:off x="6096000" y="4999244"/>
              <a:ext cx="1388521" cy="43579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0" cap="none" spc="0" dirty="0">
                  <a:ln w="0"/>
                  <a:solidFill>
                    <a:schemeClr val="accent1"/>
                  </a:solidFill>
                  <a:effectLst>
                    <a:outerShdw blurRad="38100" dist="25400" dir="5400000" algn="ctr" rotWithShape="0">
                      <a:srgbClr val="6E747A">
                        <a:alpha val="43000"/>
                      </a:srgbClr>
                    </a:outerShdw>
                  </a:effectLst>
                </a:rPr>
                <a:t>Q value</a:t>
              </a:r>
            </a:p>
          </p:txBody>
        </p:sp>
        <p:sp>
          <p:nvSpPr>
            <p:cNvPr id="13" name="Rectangle: Rounded Corners 12">
              <a:extLst>
                <a:ext uri="{FF2B5EF4-FFF2-40B4-BE49-F238E27FC236}">
                  <a16:creationId xmlns:a16="http://schemas.microsoft.com/office/drawing/2014/main" id="{D9FA6BF6-1445-664B-A817-E5A824B38229}"/>
                </a:ext>
              </a:extLst>
            </p:cNvPr>
            <p:cNvSpPr/>
            <p:nvPr/>
          </p:nvSpPr>
          <p:spPr>
            <a:xfrm>
              <a:off x="6096001" y="4274484"/>
              <a:ext cx="1193430" cy="43579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0" cap="none" spc="0" dirty="0">
                  <a:ln w="0"/>
                  <a:solidFill>
                    <a:schemeClr val="accent1"/>
                  </a:solidFill>
                  <a:effectLst>
                    <a:outerShdw blurRad="38100" dist="25400" dir="5400000" algn="ctr" rotWithShape="0">
                      <a:srgbClr val="6E747A">
                        <a:alpha val="43000"/>
                      </a:srgbClr>
                    </a:outerShdw>
                  </a:effectLst>
                </a:rPr>
                <a:t>Policy</a:t>
              </a:r>
            </a:p>
          </p:txBody>
        </p:sp>
        <p:sp>
          <p:nvSpPr>
            <p:cNvPr id="14" name="Rectangle: Rounded Corners 13">
              <a:extLst>
                <a:ext uri="{FF2B5EF4-FFF2-40B4-BE49-F238E27FC236}">
                  <a16:creationId xmlns:a16="http://schemas.microsoft.com/office/drawing/2014/main" id="{D4D1ED40-A067-1994-18E3-CDC4A0F9F640}"/>
                </a:ext>
              </a:extLst>
            </p:cNvPr>
            <p:cNvSpPr/>
            <p:nvPr/>
          </p:nvSpPr>
          <p:spPr>
            <a:xfrm>
              <a:off x="6096001" y="5724004"/>
              <a:ext cx="1193430" cy="43579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0" cap="none" spc="0" dirty="0">
                  <a:ln w="0"/>
                  <a:solidFill>
                    <a:schemeClr val="accent1"/>
                  </a:solidFill>
                  <a:effectLst>
                    <a:outerShdw blurRad="38100" dist="25400" dir="5400000" algn="ctr" rotWithShape="0">
                      <a:srgbClr val="6E747A">
                        <a:alpha val="43000"/>
                      </a:srgbClr>
                    </a:outerShdw>
                  </a:effectLst>
                </a:rPr>
                <a:t>Model</a:t>
              </a:r>
            </a:p>
          </p:txBody>
        </p:sp>
      </p:grpSp>
      <p:cxnSp>
        <p:nvCxnSpPr>
          <p:cNvPr id="15" name="Connector: Elbow 14">
            <a:extLst>
              <a:ext uri="{FF2B5EF4-FFF2-40B4-BE49-F238E27FC236}">
                <a16:creationId xmlns:a16="http://schemas.microsoft.com/office/drawing/2014/main" id="{9B70CA59-A7FD-DC62-4FFA-D7A715935BDC}"/>
              </a:ext>
            </a:extLst>
          </p:cNvPr>
          <p:cNvCxnSpPr>
            <a:stCxn id="5" idx="3"/>
            <a:endCxn id="7" idx="1"/>
          </p:cNvCxnSpPr>
          <p:nvPr/>
        </p:nvCxnSpPr>
        <p:spPr>
          <a:xfrm flipV="1">
            <a:off x="5883562" y="2249396"/>
            <a:ext cx="1736466" cy="14316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9439F7A7-D0F0-99A5-B564-A8C501C83CC5}"/>
              </a:ext>
            </a:extLst>
          </p:cNvPr>
          <p:cNvCxnSpPr>
            <a:stCxn id="5" idx="3"/>
            <a:endCxn id="14" idx="1"/>
          </p:cNvCxnSpPr>
          <p:nvPr/>
        </p:nvCxnSpPr>
        <p:spPr>
          <a:xfrm>
            <a:off x="5883562" y="3681045"/>
            <a:ext cx="1736466" cy="23020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D958AF4-9981-7578-E6BE-F75CA272A1AD}"/>
              </a:ext>
            </a:extLst>
          </p:cNvPr>
          <p:cNvCxnSpPr>
            <a:stCxn id="5" idx="3"/>
            <a:endCxn id="12" idx="1"/>
          </p:cNvCxnSpPr>
          <p:nvPr/>
        </p:nvCxnSpPr>
        <p:spPr>
          <a:xfrm>
            <a:off x="5883562" y="3681045"/>
            <a:ext cx="1736465" cy="1679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60302AB3-4A79-22EF-7F59-A9D39A3AD652}"/>
              </a:ext>
            </a:extLst>
          </p:cNvPr>
          <p:cNvCxnSpPr>
            <a:stCxn id="5" idx="3"/>
            <a:endCxn id="13" idx="1"/>
          </p:cNvCxnSpPr>
          <p:nvPr/>
        </p:nvCxnSpPr>
        <p:spPr>
          <a:xfrm>
            <a:off x="5883562" y="3681045"/>
            <a:ext cx="1736466" cy="10574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1A3974E-BD7A-81CA-1FBE-1C61B23A04C5}"/>
              </a:ext>
            </a:extLst>
          </p:cNvPr>
          <p:cNvCxnSpPr>
            <a:stCxn id="5" idx="3"/>
            <a:endCxn id="11" idx="1"/>
          </p:cNvCxnSpPr>
          <p:nvPr/>
        </p:nvCxnSpPr>
        <p:spPr>
          <a:xfrm>
            <a:off x="5883562" y="3681045"/>
            <a:ext cx="1736466" cy="4351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EE78584C-99D3-E902-130C-73294DBB2C1C}"/>
              </a:ext>
            </a:extLst>
          </p:cNvPr>
          <p:cNvCxnSpPr>
            <a:cxnSpLocks/>
            <a:stCxn id="5" idx="3"/>
            <a:endCxn id="10" idx="1"/>
          </p:cNvCxnSpPr>
          <p:nvPr/>
        </p:nvCxnSpPr>
        <p:spPr>
          <a:xfrm flipV="1">
            <a:off x="5883562" y="3493958"/>
            <a:ext cx="1736466" cy="1870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BAAA123-2E66-1809-3DDA-8C6489D2449C}"/>
              </a:ext>
            </a:extLst>
          </p:cNvPr>
          <p:cNvCxnSpPr>
            <a:stCxn id="5" idx="3"/>
            <a:endCxn id="9" idx="1"/>
          </p:cNvCxnSpPr>
          <p:nvPr/>
        </p:nvCxnSpPr>
        <p:spPr>
          <a:xfrm flipV="1">
            <a:off x="5883562" y="2871677"/>
            <a:ext cx="1736466" cy="8093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1852CA9-90F6-0545-D11A-47AC61A669E2}"/>
              </a:ext>
            </a:extLst>
          </p:cNvPr>
          <p:cNvCxnSpPr>
            <a:stCxn id="5" idx="3"/>
            <a:endCxn id="6" idx="1"/>
          </p:cNvCxnSpPr>
          <p:nvPr/>
        </p:nvCxnSpPr>
        <p:spPr>
          <a:xfrm flipV="1">
            <a:off x="5883562" y="1627115"/>
            <a:ext cx="1736467" cy="20539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E382CCD8-CA53-4D6A-995E-0EBA2E1B21BD}"/>
              </a:ext>
            </a:extLst>
          </p:cNvPr>
          <p:cNvSpPr>
            <a:spLocks noGrp="1"/>
          </p:cNvSpPr>
          <p:nvPr>
            <p:ph type="title"/>
          </p:nvPr>
        </p:nvSpPr>
        <p:spPr>
          <a:xfrm>
            <a:off x="570624" y="530134"/>
            <a:ext cx="11214100" cy="535531"/>
          </a:xfrm>
        </p:spPr>
        <p:txBody>
          <a:bodyPr/>
          <a:lstStyle/>
          <a:p>
            <a:r>
              <a:rPr lang="en-US" dirty="0">
                <a:solidFill>
                  <a:schemeClr val="accent6">
                    <a:lumMod val="40000"/>
                    <a:lumOff val="60000"/>
                  </a:schemeClr>
                </a:solidFill>
              </a:rPr>
              <a:t>Important Terms</a:t>
            </a:r>
            <a:endParaRPr lang="en-IN" dirty="0">
              <a:solidFill>
                <a:schemeClr val="accent6">
                  <a:lumMod val="40000"/>
                  <a:lumOff val="60000"/>
                </a:schemeClr>
              </a:solidFill>
            </a:endParaRPr>
          </a:p>
        </p:txBody>
      </p:sp>
      <p:pic>
        <p:nvPicPr>
          <p:cNvPr id="4" name="Picture 3">
            <a:extLst>
              <a:ext uri="{FF2B5EF4-FFF2-40B4-BE49-F238E27FC236}">
                <a16:creationId xmlns:a16="http://schemas.microsoft.com/office/drawing/2014/main" id="{0C4B8FE1-2CA9-D0E9-29E2-56811B159E6A}"/>
              </a:ext>
            </a:extLst>
          </p:cNvPr>
          <p:cNvPicPr>
            <a:picLocks noChangeAspect="1"/>
          </p:cNvPicPr>
          <p:nvPr/>
        </p:nvPicPr>
        <p:blipFill>
          <a:blip r:embed="rId3"/>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264781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8</a:t>
            </a:fld>
            <a:endParaRPr lang="en-US" dirty="0"/>
          </a:p>
        </p:txBody>
      </p:sp>
      <mc:AlternateContent xmlns:mc="http://schemas.openxmlformats.org/markup-compatibility/2006" xmlns:a14="http://schemas.microsoft.com/office/drawing/2010/main">
        <mc:Choice Requires="a14">
          <p:sp>
            <p:nvSpPr>
              <p:cNvPr id="5" name="Rectangle: Folded Corner 4">
                <a:extLst>
                  <a:ext uri="{FF2B5EF4-FFF2-40B4-BE49-F238E27FC236}">
                    <a16:creationId xmlns:a16="http://schemas.microsoft.com/office/drawing/2014/main" id="{1353F9FA-F505-47A6-BC85-087960223BC2}"/>
                  </a:ext>
                </a:extLst>
              </p:cNvPr>
              <p:cNvSpPr/>
              <p:nvPr/>
            </p:nvSpPr>
            <p:spPr>
              <a:xfrm>
                <a:off x="287069" y="1672772"/>
                <a:ext cx="2569028" cy="3526971"/>
              </a:xfrm>
              <a:prstGeom prst="foldedCorner">
                <a:avLst/>
              </a:prstGeom>
              <a:ln w="57150"/>
            </p:spPr>
            <p:style>
              <a:lnRef idx="1">
                <a:schemeClr val="accent3"/>
              </a:lnRef>
              <a:fillRef idx="2">
                <a:schemeClr val="accent3"/>
              </a:fillRef>
              <a:effectRef idx="1">
                <a:schemeClr val="accent3"/>
              </a:effectRef>
              <a:fontRef idx="minor">
                <a:schemeClr val="dk1"/>
              </a:fontRef>
            </p:style>
            <p:txBody>
              <a:bodyPr rtlCol="0" anchor="ctr"/>
              <a:lstStyle/>
              <a:p>
                <a:pPr>
                  <a:lnSpc>
                    <a:spcPct val="150000"/>
                  </a:lnSpc>
                </a:pPr>
                <a:endParaRPr lang="en-IN" sz="2000" b="1" dirty="0">
                  <a:solidFill>
                    <a:schemeClr val="accent6">
                      <a:lumMod val="40000"/>
                      <a:lumOff val="60000"/>
                    </a:schemeClr>
                  </a:solidFill>
                  <a:cs typeface="Times New Roman" panose="02020603050405020304" pitchFamily="18" charset="0"/>
                </a:endParaRPr>
              </a:p>
              <a:p>
                <a:pPr>
                  <a:lnSpc>
                    <a:spcPct val="150000"/>
                  </a:lnSpc>
                </a:pPr>
                <a:r>
                  <a:rPr lang="en-IN" sz="20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Policy-</a:t>
                </a:r>
                <a:r>
                  <a:rPr lang="en-IN"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The rule followed by RL Agent to decide the action it will take at a particular state  </a:t>
                </a:r>
              </a:p>
              <a:p>
                <a:pPr>
                  <a:lnSpc>
                    <a:spcPct val="150000"/>
                  </a:lnSpc>
                </a:pPr>
                <a:r>
                  <a:rPr lang="en-IN"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a:p>
                <a:pPr>
                  <a:lnSpc>
                    <a:spcPct val="150000"/>
                  </a:lnSpc>
                </a:pPr>
                <a:r>
                  <a:rPr lang="en-IN" sz="20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a:t>
                </a:r>
                <a:r>
                  <a:rPr lang="en-IN" sz="2000" b="1" baseline="-25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a:t>
                </a:r>
                <a:r>
                  <a:rPr lang="en-IN" sz="20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a:t>
                </a:r>
                <a14:m>
                  <m:oMath xmlns:m="http://schemas.openxmlformats.org/officeDocument/2006/math">
                    <m:r>
                      <a:rPr lang="el-GR" sz="2000" b="1" i="1">
                        <a:ln w="0"/>
                        <a:solidFill>
                          <a:schemeClr val="tx1"/>
                        </a:solidFill>
                        <a:effectLst>
                          <a:outerShdw blurRad="38100" dist="19050" dir="2700000" algn="tl" rotWithShape="0">
                            <a:schemeClr val="dk1">
                              <a:alpha val="40000"/>
                            </a:schemeClr>
                          </a:outerShdw>
                        </a:effectLst>
                        <a:latin typeface="Cambria Math" panose="02040503050406030204" pitchFamily="18" charset="0"/>
                        <a:cs typeface="Times New Roman" panose="02020603050405020304" pitchFamily="18" charset="0"/>
                      </a:rPr>
                      <m:t>𝛑</m:t>
                    </m:r>
                    <m:r>
                      <a:rPr lang="en-IN" sz="2000" b="1">
                        <a:ln w="0"/>
                        <a:solidFill>
                          <a:schemeClr val="tx1"/>
                        </a:solidFill>
                        <a:effectLst>
                          <a:outerShdw blurRad="38100" dist="19050" dir="2700000" algn="tl" rotWithShape="0">
                            <a:schemeClr val="dk1">
                              <a:alpha val="40000"/>
                            </a:schemeClr>
                          </a:outerShdw>
                        </a:effectLst>
                        <a:latin typeface="Cambria Math" panose="02040503050406030204" pitchFamily="18" charset="0"/>
                        <a:cs typeface="Times New Roman" panose="02020603050405020304" pitchFamily="18" charset="0"/>
                      </a:rPr>
                      <m:t>(</m:t>
                    </m:r>
                    <m:r>
                      <a:rPr lang="en-IN" sz="2000" b="1" i="1">
                        <a:ln w="0"/>
                        <a:solidFill>
                          <a:schemeClr val="tx1"/>
                        </a:solidFill>
                        <a:effectLst>
                          <a:outerShdw blurRad="38100" dist="19050" dir="2700000" algn="tl" rotWithShape="0">
                            <a:schemeClr val="dk1">
                              <a:alpha val="40000"/>
                            </a:schemeClr>
                          </a:outerShdw>
                        </a:effectLst>
                        <a:latin typeface="Cambria Math" panose="02040503050406030204" pitchFamily="18" charset="0"/>
                        <a:cs typeface="Times New Roman" panose="02020603050405020304" pitchFamily="18" charset="0"/>
                      </a:rPr>
                      <m:t>𝐬</m:t>
                    </m:r>
                    <m:r>
                      <a:rPr lang="en-IN" sz="2000" b="1" i="1" baseline="-25000">
                        <a:ln w="0"/>
                        <a:solidFill>
                          <a:schemeClr val="tx1"/>
                        </a:solidFill>
                        <a:effectLst>
                          <a:outerShdw blurRad="38100" dist="19050" dir="2700000" algn="tl" rotWithShape="0">
                            <a:schemeClr val="dk1">
                              <a:alpha val="40000"/>
                            </a:schemeClr>
                          </a:outerShdw>
                        </a:effectLst>
                        <a:latin typeface="Cambria Math" panose="02040503050406030204" pitchFamily="18" charset="0"/>
                        <a:cs typeface="Times New Roman" panose="02020603050405020304" pitchFamily="18" charset="0"/>
                      </a:rPr>
                      <m:t>𝐭</m:t>
                    </m:r>
                    <m:r>
                      <a:rPr lang="en-IN" sz="2000" b="1">
                        <a:ln w="0"/>
                        <a:solidFill>
                          <a:schemeClr val="tx1"/>
                        </a:solidFill>
                        <a:effectLst>
                          <a:outerShdw blurRad="38100" dist="19050" dir="2700000" algn="tl" rotWithShape="0">
                            <a:schemeClr val="dk1">
                              <a:alpha val="40000"/>
                            </a:schemeClr>
                          </a:outerShdw>
                        </a:effectLst>
                        <a:latin typeface="Cambria Math" panose="02040503050406030204" pitchFamily="18" charset="0"/>
                        <a:cs typeface="Times New Roman" panose="02020603050405020304" pitchFamily="18" charset="0"/>
                      </a:rPr>
                      <m:t>)</m:t>
                    </m:r>
                  </m:oMath>
                </a14:m>
                <a:endParaRPr lang="en-IN" sz="20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IN" dirty="0"/>
              </a:p>
            </p:txBody>
          </p:sp>
        </mc:Choice>
        <mc:Fallback xmlns="">
          <p:sp>
            <p:nvSpPr>
              <p:cNvPr id="5" name="Rectangle: Folded Corner 4">
                <a:extLst>
                  <a:ext uri="{FF2B5EF4-FFF2-40B4-BE49-F238E27FC236}">
                    <a16:creationId xmlns:a16="http://schemas.microsoft.com/office/drawing/2014/main" id="{1353F9FA-F505-47A6-BC85-087960223BC2}"/>
                  </a:ext>
                </a:extLst>
              </p:cNvPr>
              <p:cNvSpPr>
                <a:spLocks noRot="1" noChangeAspect="1" noMove="1" noResize="1" noEditPoints="1" noAdjustHandles="1" noChangeArrowheads="1" noChangeShapeType="1" noTextEdit="1"/>
              </p:cNvSpPr>
              <p:nvPr/>
            </p:nvSpPr>
            <p:spPr>
              <a:xfrm>
                <a:off x="287069" y="1672772"/>
                <a:ext cx="2569028" cy="3526971"/>
              </a:xfrm>
              <a:prstGeom prst="foldedCorner">
                <a:avLst/>
              </a:prstGeom>
              <a:blipFill>
                <a:blip r:embed="rId3"/>
                <a:stretch>
                  <a:fillRect l="-1810"/>
                </a:stretch>
              </a:blipFill>
              <a:ln w="57150"/>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Folded Corner 6">
                <a:extLst>
                  <a:ext uri="{FF2B5EF4-FFF2-40B4-BE49-F238E27FC236}">
                    <a16:creationId xmlns:a16="http://schemas.microsoft.com/office/drawing/2014/main" id="{66B5C96C-2E50-48BB-BBA4-1DC62193F18C}"/>
                  </a:ext>
                </a:extLst>
              </p:cNvPr>
              <p:cNvSpPr/>
              <p:nvPr/>
            </p:nvSpPr>
            <p:spPr>
              <a:xfrm>
                <a:off x="3164523" y="1672772"/>
                <a:ext cx="2569028" cy="3526971"/>
              </a:xfrm>
              <a:prstGeom prst="foldedCorner">
                <a:avLst/>
              </a:prstGeom>
              <a:ln w="57150"/>
            </p:spPr>
            <p:style>
              <a:lnRef idx="1">
                <a:schemeClr val="accent3"/>
              </a:lnRef>
              <a:fillRef idx="2">
                <a:schemeClr val="accent3"/>
              </a:fillRef>
              <a:effectRef idx="1">
                <a:schemeClr val="accent3"/>
              </a:effectRef>
              <a:fontRef idx="minor">
                <a:schemeClr val="dk1"/>
              </a:fontRef>
            </p:style>
            <p:txBody>
              <a:bodyPr rtlCol="0" anchor="ctr"/>
              <a:lstStyle/>
              <a:p>
                <a:pPr>
                  <a:lnSpc>
                    <a:spcPct val="150000"/>
                  </a:lnSpc>
                </a:pPr>
                <a:endParaRPr lang="en-IN"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nSpc>
                    <a:spcPct val="150000"/>
                  </a:lnSpc>
                </a:pPr>
                <a:r>
                  <a:rPr lang="en-IN"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Reward</a:t>
                </a:r>
                <a:r>
                  <a:rPr lang="en-IN"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Cumulative Discounted Rewards the model receives for taking actions at time step t</a:t>
                </a:r>
              </a:p>
              <a:p>
                <a:pPr>
                  <a:lnSpc>
                    <a:spcPct val="150000"/>
                  </a:lnSpc>
                </a:pPr>
                <a:endParaRPr lang="en-IN"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0" indent="0">
                  <a:lnSpc>
                    <a:spcPct val="150000"/>
                  </a:lnSpc>
                  <a:buNone/>
                </a:pPr>
                <a:r>
                  <a:rPr lang="en-IN"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a:t>
                </a:r>
                <a:r>
                  <a:rPr lang="en-IN" b="1" baseline="-25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a:t>
                </a:r>
                <a:r>
                  <a:rPr lang="en-IN"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R</a:t>
                </a:r>
                <a:r>
                  <a:rPr lang="en-IN" b="1" baseline="-25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t+1</a:t>
                </a:r>
                <a:r>
                  <a:rPr lang="en-IN"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a:t>
                </a:r>
                <a14:m>
                  <m:oMath xmlns:m="http://schemas.openxmlformats.org/officeDocument/2006/math">
                    <m:r>
                      <a:rPr lang="en-IN" b="1" i="1">
                        <a:ln w="0"/>
                        <a:solidFill>
                          <a:schemeClr val="tx1"/>
                        </a:solidFill>
                        <a:effectLst>
                          <a:outerShdw blurRad="38100" dist="19050" dir="2700000" algn="tl" rotWithShape="0">
                            <a:schemeClr val="dk1">
                              <a:alpha val="40000"/>
                            </a:schemeClr>
                          </a:outerShdw>
                        </a:effectLst>
                        <a:latin typeface="Cambria Math" panose="02040503050406030204" pitchFamily="18" charset="0"/>
                        <a:cs typeface="Times New Roman" panose="02020603050405020304" pitchFamily="18" charset="0"/>
                      </a:rPr>
                      <m:t>𝛄</m:t>
                    </m:r>
                  </m:oMath>
                </a14:m>
                <a:r>
                  <a:rPr lang="en-IN"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a:t>
                </a:r>
                <a:r>
                  <a:rPr lang="en-IN" b="1" baseline="-25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t+2</a:t>
                </a:r>
                <a:r>
                  <a:rPr lang="en-IN"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 = </a:t>
                </a:r>
                <a14:m>
                  <m:oMath xmlns:m="http://schemas.openxmlformats.org/officeDocument/2006/math">
                    <m:nary>
                      <m:naryPr>
                        <m:chr m:val="∑"/>
                        <m:subHide m:val="on"/>
                        <m:supHide m:val="on"/>
                        <m:ctrlPr>
                          <a:rPr lang="en-IN" b="1" i="1">
                            <a:ln w="0"/>
                            <a:solidFill>
                              <a:schemeClr val="tx1"/>
                            </a:solidFill>
                            <a:effectLst>
                              <a:outerShdw blurRad="38100" dist="19050" dir="2700000" algn="tl" rotWithShape="0">
                                <a:schemeClr val="dk1">
                                  <a:alpha val="40000"/>
                                </a:schemeClr>
                              </a:outerShdw>
                            </a:effectLst>
                            <a:latin typeface="Cambria Math" panose="02040503050406030204" pitchFamily="18" charset="0"/>
                            <a:cs typeface="Times New Roman" panose="02020603050405020304" pitchFamily="18" charset="0"/>
                          </a:rPr>
                        </m:ctrlPr>
                      </m:naryPr>
                      <m:sub/>
                      <m:sup/>
                      <m:e>
                        <m:r>
                          <m:rPr>
                            <m:nor/>
                          </m:rPr>
                          <a:rPr lang="en-IN"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m:t>y</m:t>
                        </m:r>
                        <m:r>
                          <m:rPr>
                            <m:nor/>
                          </m:rPr>
                          <a:rPr lang="en-IN" b="1" baseline="30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m:t>k</m:t>
                        </m:r>
                        <m:r>
                          <m:rPr>
                            <m:nor/>
                          </m:rPr>
                          <a:rPr lang="en-IN"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m:t>R</m:t>
                        </m:r>
                        <m:r>
                          <m:rPr>
                            <m:nor/>
                          </m:rPr>
                          <a:rPr lang="en-IN" b="1" baseline="-25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m:t>t</m:t>
                        </m:r>
                        <m:r>
                          <m:rPr>
                            <m:nor/>
                          </m:rPr>
                          <a:rPr lang="en-IN" b="1" baseline="-25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m:t>+</m:t>
                        </m:r>
                        <m:r>
                          <m:rPr>
                            <m:nor/>
                          </m:rPr>
                          <a:rPr lang="en-IN" b="1" baseline="-25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m:t>k</m:t>
                        </m:r>
                        <m:r>
                          <m:rPr>
                            <m:nor/>
                          </m:rPr>
                          <a:rPr lang="en-IN" b="1" baseline="-25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m:t>+1</m:t>
                        </m:r>
                      </m:e>
                    </m:nary>
                  </m:oMath>
                </a14:m>
                <a:endParaRPr lang="en-IN"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IN" dirty="0">
                  <a:ln w="0"/>
                  <a:solidFill>
                    <a:schemeClr val="tx1"/>
                  </a:solidFill>
                  <a:effectLst>
                    <a:outerShdw blurRad="38100" dist="19050" dir="2700000" algn="tl" rotWithShape="0">
                      <a:schemeClr val="dk1">
                        <a:alpha val="40000"/>
                      </a:schemeClr>
                    </a:outerShdw>
                  </a:effectLst>
                </a:endParaRPr>
              </a:p>
            </p:txBody>
          </p:sp>
        </mc:Choice>
        <mc:Fallback xmlns="">
          <p:sp>
            <p:nvSpPr>
              <p:cNvPr id="7" name="Rectangle: Folded Corner 6">
                <a:extLst>
                  <a:ext uri="{FF2B5EF4-FFF2-40B4-BE49-F238E27FC236}">
                    <a16:creationId xmlns:a16="http://schemas.microsoft.com/office/drawing/2014/main" id="{66B5C96C-2E50-48BB-BBA4-1DC62193F18C}"/>
                  </a:ext>
                </a:extLst>
              </p:cNvPr>
              <p:cNvSpPr>
                <a:spLocks noRot="1" noChangeAspect="1" noMove="1" noResize="1" noEditPoints="1" noAdjustHandles="1" noChangeArrowheads="1" noChangeShapeType="1" noTextEdit="1"/>
              </p:cNvSpPr>
              <p:nvPr/>
            </p:nvSpPr>
            <p:spPr>
              <a:xfrm>
                <a:off x="3164523" y="1672772"/>
                <a:ext cx="2569028" cy="3526971"/>
              </a:xfrm>
              <a:prstGeom prst="foldedCorner">
                <a:avLst/>
              </a:prstGeom>
              <a:blipFill>
                <a:blip r:embed="rId4"/>
                <a:stretch>
                  <a:fillRect l="-11991" b="-6633"/>
                </a:stretch>
              </a:blipFill>
              <a:ln w="57150"/>
            </p:spPr>
            <p:txBody>
              <a:bodyPr/>
              <a:lstStyle/>
              <a:p>
                <a:r>
                  <a:rPr lang="en-IN">
                    <a:noFill/>
                  </a:rPr>
                  <a:t> </a:t>
                </a:r>
              </a:p>
            </p:txBody>
          </p:sp>
        </mc:Fallback>
      </mc:AlternateContent>
      <p:sp>
        <p:nvSpPr>
          <p:cNvPr id="9" name="Rectangle: Folded Corner 8">
            <a:extLst>
              <a:ext uri="{FF2B5EF4-FFF2-40B4-BE49-F238E27FC236}">
                <a16:creationId xmlns:a16="http://schemas.microsoft.com/office/drawing/2014/main" id="{23D5B88E-8A8A-467D-8FCD-495133C4B2DD}"/>
              </a:ext>
            </a:extLst>
          </p:cNvPr>
          <p:cNvSpPr/>
          <p:nvPr/>
        </p:nvSpPr>
        <p:spPr>
          <a:xfrm>
            <a:off x="5935099" y="1672772"/>
            <a:ext cx="2569028" cy="3526971"/>
          </a:xfrm>
          <a:prstGeom prst="foldedCorner">
            <a:avLst/>
          </a:prstGeom>
          <a:ln w="57150"/>
        </p:spPr>
        <p:style>
          <a:lnRef idx="1">
            <a:schemeClr val="accent3"/>
          </a:lnRef>
          <a:fillRef idx="2">
            <a:schemeClr val="accent3"/>
          </a:fillRef>
          <a:effectRef idx="1">
            <a:schemeClr val="accent3"/>
          </a:effectRef>
          <a:fontRef idx="minor">
            <a:schemeClr val="dk1"/>
          </a:fontRef>
        </p:style>
        <p:txBody>
          <a:bodyPr rtlCol="0" anchor="ctr"/>
          <a:lstStyle/>
          <a:p>
            <a:pPr>
              <a:lnSpc>
                <a:spcPct val="100000"/>
              </a:lnSpc>
            </a:pPr>
            <a:r>
              <a:rPr lang="en-IN" sz="20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Value Function(or state Value) -  </a:t>
            </a:r>
            <a:r>
              <a:rPr lang="en-IN"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Measures attractiveness of a state through prediction of future reward G</a:t>
            </a:r>
          </a:p>
          <a:p>
            <a:pPr>
              <a:lnSpc>
                <a:spcPct val="100000"/>
              </a:lnSpc>
            </a:pPr>
            <a:endParaRPr lang="en-IN"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0" indent="0">
              <a:lnSpc>
                <a:spcPct val="100000"/>
              </a:lnSpc>
              <a:buNone/>
            </a:pPr>
            <a:r>
              <a:rPr lang="en-IN" sz="20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V(s) = E[</a:t>
            </a:r>
            <a:r>
              <a:rPr lang="en-IN" sz="2000" b="1"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a:t>
            </a:r>
            <a:r>
              <a:rPr lang="en-IN" sz="2000" b="1" baseline="-2500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a:t>
            </a:r>
            <a:r>
              <a:rPr lang="en-IN" sz="2000" b="1"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a:t>
            </a:r>
            <a:r>
              <a:rPr lang="en-IN" sz="2000" b="1" baseline="-2500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a:t>
            </a:r>
            <a:r>
              <a:rPr lang="en-IN" sz="20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a:t>
            </a:r>
            <a:endParaRPr lang="en-US" sz="20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IN" sz="16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 name="Rectangle: Folded Corner 9">
            <a:extLst>
              <a:ext uri="{FF2B5EF4-FFF2-40B4-BE49-F238E27FC236}">
                <a16:creationId xmlns:a16="http://schemas.microsoft.com/office/drawing/2014/main" id="{B45CDB43-3D0C-4143-80BE-655105E21D5B}"/>
              </a:ext>
            </a:extLst>
          </p:cNvPr>
          <p:cNvSpPr/>
          <p:nvPr/>
        </p:nvSpPr>
        <p:spPr>
          <a:xfrm>
            <a:off x="8705675" y="1672772"/>
            <a:ext cx="3272569" cy="3526971"/>
          </a:xfrm>
          <a:prstGeom prst="foldedCorner">
            <a:avLst/>
          </a:prstGeom>
          <a:ln w="57150"/>
        </p:spPr>
        <p:style>
          <a:lnRef idx="1">
            <a:schemeClr val="accent3"/>
          </a:lnRef>
          <a:fillRef idx="2">
            <a:schemeClr val="accent3"/>
          </a:fillRef>
          <a:effectRef idx="1">
            <a:schemeClr val="accent3"/>
          </a:effectRef>
          <a:fontRef idx="minor">
            <a:schemeClr val="dk1"/>
          </a:fontRef>
        </p:style>
        <p:txBody>
          <a:bodyPr rtlCol="0" anchor="ctr"/>
          <a:lstStyle/>
          <a:p>
            <a:pPr>
              <a:lnSpc>
                <a:spcPct val="150000"/>
              </a:lnSpc>
            </a:pPr>
            <a:endParaRPr lang="en-US" sz="20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nSpc>
                <a:spcPct val="150000"/>
              </a:lnSpc>
            </a:pPr>
            <a:r>
              <a:rPr lang="en-US" sz="20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Action</a:t>
            </a:r>
            <a:r>
              <a:rPr lang="en-US"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-Value Function (Q-value) of a state-action pair (s, a) - Expected Reward given a state and action  	</a:t>
            </a:r>
          </a:p>
          <a:p>
            <a:pPr marL="0" lvl="2" indent="0">
              <a:lnSpc>
                <a:spcPct val="150000"/>
              </a:lnSpc>
              <a:spcBef>
                <a:spcPts val="1000"/>
              </a:spcBef>
              <a:buNone/>
            </a:pPr>
            <a:r>
              <a:rPr lang="en-US" sz="20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Q(s, a) </a:t>
            </a:r>
            <a:r>
              <a:rPr lang="en-IN" sz="20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E[</a:t>
            </a:r>
            <a:r>
              <a:rPr lang="en-IN" sz="2000" b="1"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a:t>
            </a:r>
            <a:r>
              <a:rPr lang="en-IN" sz="2000" b="1" baseline="-2500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a:t>
            </a:r>
            <a:r>
              <a:rPr lang="en-IN" sz="2000" b="1"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a:t>
            </a:r>
            <a:r>
              <a:rPr lang="en-IN" sz="2000" b="1" baseline="-2500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a:t>
            </a:r>
            <a:r>
              <a:rPr lang="en-IN" sz="20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s, A</a:t>
            </a:r>
            <a:r>
              <a:rPr lang="en-IN" sz="2000" b="1" baseline="-25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a:t>
            </a:r>
            <a:r>
              <a:rPr lang="en-IN" sz="20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a]</a:t>
            </a:r>
          </a:p>
          <a:p>
            <a:pPr algn="ctr"/>
            <a:endParaRPr lang="en-IN" sz="16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1" name="Title 10">
            <a:extLst>
              <a:ext uri="{FF2B5EF4-FFF2-40B4-BE49-F238E27FC236}">
                <a16:creationId xmlns:a16="http://schemas.microsoft.com/office/drawing/2014/main" id="{CC3B2276-3FF9-4FFA-A702-ADF90FF01889}"/>
              </a:ext>
            </a:extLst>
          </p:cNvPr>
          <p:cNvSpPr>
            <a:spLocks noGrp="1"/>
          </p:cNvSpPr>
          <p:nvPr>
            <p:ph type="title"/>
          </p:nvPr>
        </p:nvSpPr>
        <p:spPr/>
        <p:txBody>
          <a:bodyPr/>
          <a:lstStyle/>
          <a:p>
            <a:r>
              <a:rPr lang="en-US" dirty="0">
                <a:solidFill>
                  <a:schemeClr val="accent6">
                    <a:lumMod val="40000"/>
                    <a:lumOff val="60000"/>
                  </a:schemeClr>
                </a:solidFill>
              </a:rPr>
              <a:t>Explaining the Terminologies</a:t>
            </a:r>
            <a:endParaRPr lang="en-IN" dirty="0">
              <a:solidFill>
                <a:schemeClr val="accent6">
                  <a:lumMod val="40000"/>
                  <a:lumOff val="60000"/>
                </a:schemeClr>
              </a:solidFill>
            </a:endParaRPr>
          </a:p>
        </p:txBody>
      </p:sp>
      <p:pic>
        <p:nvPicPr>
          <p:cNvPr id="3" name="Picture 2">
            <a:extLst>
              <a:ext uri="{FF2B5EF4-FFF2-40B4-BE49-F238E27FC236}">
                <a16:creationId xmlns:a16="http://schemas.microsoft.com/office/drawing/2014/main" id="{EB4F5F55-9CA4-DD83-B888-86133749CD02}"/>
              </a:ext>
            </a:extLst>
          </p:cNvPr>
          <p:cNvPicPr>
            <a:picLocks noChangeAspect="1"/>
          </p:cNvPicPr>
          <p:nvPr/>
        </p:nvPicPr>
        <p:blipFill>
          <a:blip r:embed="rId5"/>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204891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88950" y="768694"/>
            <a:ext cx="11214100" cy="344710"/>
          </a:xfrm>
        </p:spPr>
        <p:txBody>
          <a:bodyPr/>
          <a:lstStyle/>
          <a:p>
            <a:pPr>
              <a:lnSpc>
                <a:spcPts val="1425"/>
              </a:lnSpc>
              <a:spcAft>
                <a:spcPts val="800"/>
              </a:spcAft>
            </a:pPr>
            <a:r>
              <a:rPr lang="en-IN" sz="4000" dirty="0">
                <a:solidFill>
                  <a:schemeClr val="accent6">
                    <a:lumMod val="60000"/>
                    <a:lumOff val="40000"/>
                  </a:schemeClr>
                </a:solidFill>
                <a:effectLst/>
                <a:ea typeface="Calibri" panose="020F0502020204030204" pitchFamily="34" charset="0"/>
                <a:cs typeface="Gautami" panose="020B0502040204020203" pitchFamily="34" charset="0"/>
              </a:rPr>
              <a:t>Model Framework</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9</a:t>
            </a:fld>
            <a:endParaRPr lang="en-US" dirty="0"/>
          </a:p>
        </p:txBody>
      </p:sp>
      <p:grpSp>
        <p:nvGrpSpPr>
          <p:cNvPr id="14" name="Group 13">
            <a:extLst>
              <a:ext uri="{FF2B5EF4-FFF2-40B4-BE49-F238E27FC236}">
                <a16:creationId xmlns:a16="http://schemas.microsoft.com/office/drawing/2014/main" id="{FA3C04B8-6AE9-225B-D315-EC58BF6800C1}"/>
              </a:ext>
            </a:extLst>
          </p:cNvPr>
          <p:cNvGrpSpPr/>
          <p:nvPr/>
        </p:nvGrpSpPr>
        <p:grpSpPr>
          <a:xfrm>
            <a:off x="4116027" y="1840839"/>
            <a:ext cx="4056197" cy="3746800"/>
            <a:chOff x="4424766" y="404038"/>
            <a:chExt cx="3329764" cy="3172048"/>
          </a:xfrm>
        </p:grpSpPr>
        <p:sp>
          <p:nvSpPr>
            <p:cNvPr id="15" name="Rectangle: Rounded Corners 14">
              <a:extLst>
                <a:ext uri="{FF2B5EF4-FFF2-40B4-BE49-F238E27FC236}">
                  <a16:creationId xmlns:a16="http://schemas.microsoft.com/office/drawing/2014/main" id="{7E3C7D16-9FCF-FB02-CFB3-45171E25AA82}"/>
                </a:ext>
              </a:extLst>
            </p:cNvPr>
            <p:cNvSpPr/>
            <p:nvPr/>
          </p:nvSpPr>
          <p:spPr>
            <a:xfrm>
              <a:off x="4527697" y="404038"/>
              <a:ext cx="3136605" cy="63795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effectLst/>
                  <a:latin typeface="Times New Roman" panose="02020603050405020304" pitchFamily="18" charset="0"/>
                  <a:ea typeface="Times New Roman" panose="02020603050405020304" pitchFamily="18" charset="0"/>
                </a:rPr>
                <a:t>Policy Development</a:t>
              </a:r>
              <a:endParaRPr lang="en-IN" sz="2400" dirty="0"/>
            </a:p>
          </p:txBody>
        </p:sp>
        <p:sp>
          <p:nvSpPr>
            <p:cNvPr id="16" name="Rectangle: Rounded Corners 15">
              <a:extLst>
                <a:ext uri="{FF2B5EF4-FFF2-40B4-BE49-F238E27FC236}">
                  <a16:creationId xmlns:a16="http://schemas.microsoft.com/office/drawing/2014/main" id="{5114110E-8935-1704-C5D1-89377544646E}"/>
                </a:ext>
              </a:extLst>
            </p:cNvPr>
            <p:cNvSpPr/>
            <p:nvPr/>
          </p:nvSpPr>
          <p:spPr>
            <a:xfrm>
              <a:off x="4424766" y="1671086"/>
              <a:ext cx="3329764" cy="63795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effectLst/>
                  <a:latin typeface="Times New Roman" panose="02020603050405020304" pitchFamily="18" charset="0"/>
                  <a:ea typeface="Times New Roman" panose="02020603050405020304" pitchFamily="18" charset="0"/>
                </a:rPr>
                <a:t>Parameter Optimization</a:t>
              </a:r>
              <a:endParaRPr lang="en-IN" sz="2400" dirty="0"/>
            </a:p>
          </p:txBody>
        </p:sp>
        <p:sp>
          <p:nvSpPr>
            <p:cNvPr id="17" name="Rectangle: Rounded Corners 16">
              <a:extLst>
                <a:ext uri="{FF2B5EF4-FFF2-40B4-BE49-F238E27FC236}">
                  <a16:creationId xmlns:a16="http://schemas.microsoft.com/office/drawing/2014/main" id="{DC2AE2AE-05A9-3560-0853-0AFF19AC091D}"/>
                </a:ext>
              </a:extLst>
            </p:cNvPr>
            <p:cNvSpPr/>
            <p:nvPr/>
          </p:nvSpPr>
          <p:spPr>
            <a:xfrm>
              <a:off x="5136648" y="2938134"/>
              <a:ext cx="1918702" cy="63795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effectLst/>
                  <a:latin typeface="Times New Roman" panose="02020603050405020304" pitchFamily="18" charset="0"/>
                  <a:ea typeface="Times New Roman" panose="02020603050405020304" pitchFamily="18" charset="0"/>
                </a:rPr>
                <a:t>Back testing</a:t>
              </a:r>
              <a:endParaRPr lang="en-IN" sz="2400" dirty="0"/>
            </a:p>
          </p:txBody>
        </p:sp>
      </p:grpSp>
      <p:cxnSp>
        <p:nvCxnSpPr>
          <p:cNvPr id="18" name="Connector: Elbow 17">
            <a:extLst>
              <a:ext uri="{FF2B5EF4-FFF2-40B4-BE49-F238E27FC236}">
                <a16:creationId xmlns:a16="http://schemas.microsoft.com/office/drawing/2014/main" id="{6BFC274F-4C62-0D75-0618-35AA31FD6A53}"/>
              </a:ext>
            </a:extLst>
          </p:cNvPr>
          <p:cNvCxnSpPr>
            <a:cxnSpLocks/>
          </p:cNvCxnSpPr>
          <p:nvPr/>
        </p:nvCxnSpPr>
        <p:spPr>
          <a:xfrm rot="16200000" flipH="1">
            <a:off x="5753299" y="2945890"/>
            <a:ext cx="743084" cy="13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C1A42424-2512-D528-7C12-CD03A8BA761A}"/>
              </a:ext>
            </a:extLst>
          </p:cNvPr>
          <p:cNvCxnSpPr>
            <a:cxnSpLocks/>
            <a:stCxn id="16" idx="2"/>
            <a:endCxn id="17" idx="0"/>
          </p:cNvCxnSpPr>
          <p:nvPr/>
        </p:nvCxnSpPr>
        <p:spPr>
          <a:xfrm rot="16200000" flipH="1">
            <a:off x="5776452" y="4458684"/>
            <a:ext cx="743084" cy="77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E0D984F-56C2-F25A-0594-15E8E71B046A}"/>
              </a:ext>
            </a:extLst>
          </p:cNvPr>
          <p:cNvPicPr>
            <a:picLocks noChangeAspect="1"/>
          </p:cNvPicPr>
          <p:nvPr/>
        </p:nvPicPr>
        <p:blipFill>
          <a:blip r:embed="rId3"/>
          <a:stretch>
            <a:fillRect/>
          </a:stretch>
        </p:blipFill>
        <p:spPr>
          <a:xfrm>
            <a:off x="11252200" y="6001986"/>
            <a:ext cx="922356" cy="856013"/>
          </a:xfrm>
          <a:prstGeom prst="rect">
            <a:avLst/>
          </a:prstGeom>
        </p:spPr>
      </p:pic>
    </p:spTree>
    <p:extLst>
      <p:ext uri="{BB962C8B-B14F-4D97-AF65-F5344CB8AC3E}">
        <p14:creationId xmlns:p14="http://schemas.microsoft.com/office/powerpoint/2010/main" val="2946817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26E0C9-B2AA-42E6-97B6-E1B7D9EAF1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4575</TotalTime>
  <Words>4344</Words>
  <Application>Microsoft Office PowerPoint</Application>
  <PresentationFormat>Widescreen</PresentationFormat>
  <Paragraphs>400</Paragraphs>
  <Slides>26</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Cambria Math</vt:lpstr>
      <vt:lpstr>Times New Roman</vt:lpstr>
      <vt:lpstr>Trade Gothic LT Pro</vt:lpstr>
      <vt:lpstr>Trebuchet MS</vt:lpstr>
      <vt:lpstr>Office Theme</vt:lpstr>
      <vt:lpstr>REINFORCEMENT LEARNING-BASED TRADING STRATEGY    </vt:lpstr>
      <vt:lpstr>Introduction Objective Basic Concepts  Working Principle Important Terms Explaining the terminologies Methodology Results Challenges Conclusion Future Work and Scope</vt:lpstr>
      <vt:lpstr>Introduction</vt:lpstr>
      <vt:lpstr>Objective </vt:lpstr>
      <vt:lpstr>Basic Concepts </vt:lpstr>
      <vt:lpstr>Working Principles</vt:lpstr>
      <vt:lpstr>Important Terms</vt:lpstr>
      <vt:lpstr>Explaining the Terminologies</vt:lpstr>
      <vt:lpstr>Model Framework</vt:lpstr>
      <vt:lpstr>RL Modelling Framework Terminologies</vt:lpstr>
      <vt:lpstr>RL Modelling Framework Terminologies</vt:lpstr>
      <vt:lpstr>Deep Q – Network (DQN) Mechanism</vt:lpstr>
      <vt:lpstr>Dataset (NIFTY50 &amp; S&amp;P500)</vt:lpstr>
      <vt:lpstr>Methodology</vt:lpstr>
      <vt:lpstr>Steps…1</vt:lpstr>
      <vt:lpstr>Steps…2</vt:lpstr>
      <vt:lpstr>Model Training &amp; Testing Codes</vt:lpstr>
      <vt:lpstr>Results: Training Episode output(s) of S&amp;P500 dataset</vt:lpstr>
      <vt:lpstr>Results: Test output</vt:lpstr>
      <vt:lpstr>Challenges</vt:lpstr>
      <vt:lpstr>Execution Platform Descriptions</vt:lpstr>
      <vt:lpstr>Special observation</vt:lpstr>
      <vt:lpstr>Conclusion</vt:lpstr>
      <vt:lpstr>Future works and scope</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Naren Lella</dc:creator>
  <cp:lastModifiedBy>Shramana Bhattacharya</cp:lastModifiedBy>
  <cp:revision>257</cp:revision>
  <dcterms:created xsi:type="dcterms:W3CDTF">2022-10-16T11:50:53Z</dcterms:created>
  <dcterms:modified xsi:type="dcterms:W3CDTF">2022-10-20T18:31:37Z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